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png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81"/>
  </p:notesMasterIdLst>
  <p:handoutMasterIdLst>
    <p:handoutMasterId r:id="rId82"/>
  </p:handoutMasterIdLst>
  <p:sldIdLst>
    <p:sldId id="256" r:id="rId2"/>
    <p:sldId id="461" r:id="rId3"/>
    <p:sldId id="462" r:id="rId4"/>
    <p:sldId id="463" r:id="rId5"/>
    <p:sldId id="464" r:id="rId6"/>
    <p:sldId id="465" r:id="rId7"/>
    <p:sldId id="466" r:id="rId8"/>
    <p:sldId id="467" r:id="rId9"/>
    <p:sldId id="468" r:id="rId10"/>
    <p:sldId id="435" r:id="rId11"/>
    <p:sldId id="416" r:id="rId12"/>
    <p:sldId id="261" r:id="rId13"/>
    <p:sldId id="281" r:id="rId14"/>
    <p:sldId id="282" r:id="rId15"/>
    <p:sldId id="284" r:id="rId16"/>
    <p:sldId id="262" r:id="rId17"/>
    <p:sldId id="430" r:id="rId18"/>
    <p:sldId id="336" r:id="rId19"/>
    <p:sldId id="337" r:id="rId20"/>
    <p:sldId id="286" r:id="rId21"/>
    <p:sldId id="285" r:id="rId22"/>
    <p:sldId id="340" r:id="rId23"/>
    <p:sldId id="431" r:id="rId24"/>
    <p:sldId id="331" r:id="rId25"/>
    <p:sldId id="448" r:id="rId26"/>
    <p:sldId id="333" r:id="rId27"/>
    <p:sldId id="292" r:id="rId28"/>
    <p:sldId id="456" r:id="rId29"/>
    <p:sldId id="293" r:id="rId30"/>
    <p:sldId id="323" r:id="rId31"/>
    <p:sldId id="421" r:id="rId32"/>
    <p:sldId id="383" r:id="rId33"/>
    <p:sldId id="457" r:id="rId34"/>
    <p:sldId id="349" r:id="rId35"/>
    <p:sldId id="432" r:id="rId36"/>
    <p:sldId id="449" r:id="rId37"/>
    <p:sldId id="355" r:id="rId38"/>
    <p:sldId id="433" r:id="rId39"/>
    <p:sldId id="299" r:id="rId40"/>
    <p:sldId id="359" r:id="rId41"/>
    <p:sldId id="357" r:id="rId42"/>
    <p:sldId id="360" r:id="rId43"/>
    <p:sldId id="362" r:id="rId44"/>
    <p:sldId id="363" r:id="rId45"/>
    <p:sldId id="306" r:id="rId46"/>
    <p:sldId id="423" r:id="rId47"/>
    <p:sldId id="307" r:id="rId48"/>
    <p:sldId id="365" r:id="rId49"/>
    <p:sldId id="351" r:id="rId50"/>
    <p:sldId id="300" r:id="rId51"/>
    <p:sldId id="304" r:id="rId52"/>
    <p:sldId id="301" r:id="rId53"/>
    <p:sldId id="367" r:id="rId54"/>
    <p:sldId id="434" r:id="rId55"/>
    <p:sldId id="444" r:id="rId56"/>
    <p:sldId id="437" r:id="rId57"/>
    <p:sldId id="438" r:id="rId58"/>
    <p:sldId id="439" r:id="rId59"/>
    <p:sldId id="441" r:id="rId60"/>
    <p:sldId id="402" r:id="rId61"/>
    <p:sldId id="404" r:id="rId62"/>
    <p:sldId id="446" r:id="rId63"/>
    <p:sldId id="458" r:id="rId64"/>
    <p:sldId id="459" r:id="rId65"/>
    <p:sldId id="469" r:id="rId66"/>
    <p:sldId id="470" r:id="rId67"/>
    <p:sldId id="471" r:id="rId68"/>
    <p:sldId id="472" r:id="rId69"/>
    <p:sldId id="366" r:id="rId70"/>
    <p:sldId id="401" r:id="rId71"/>
    <p:sldId id="454" r:id="rId72"/>
    <p:sldId id="455" r:id="rId73"/>
    <p:sldId id="409" r:id="rId74"/>
    <p:sldId id="453" r:id="rId75"/>
    <p:sldId id="413" r:id="rId76"/>
    <p:sldId id="473" r:id="rId77"/>
    <p:sldId id="450" r:id="rId78"/>
    <p:sldId id="451" r:id="rId79"/>
    <p:sldId id="452" r:id="rId8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E9"/>
    <a:srgbClr val="FF9900"/>
    <a:srgbClr val="1B7AD9"/>
    <a:srgbClr val="FF5050"/>
    <a:srgbClr val="0000FF"/>
    <a:srgbClr val="000000"/>
    <a:srgbClr val="0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0" y="3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DBSimJoin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6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CAF-482A-AA8D-86966C24F2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Hoja1!$B$2:$B$8</c:f>
              <c:numCache>
                <c:formatCode>General</c:formatCode>
                <c:ptCount val="7"/>
                <c:pt idx="0">
                  <c:v>47.22</c:v>
                </c:pt>
                <c:pt idx="1">
                  <c:v>84</c:v>
                </c:pt>
                <c:pt idx="2">
                  <c:v>775.96</c:v>
                </c:pt>
                <c:pt idx="3">
                  <c:v>1341.86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CC-4116-ADDC-51107C7E3EFA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vp-Jena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Hoja1!$C$2:$C$8</c:f>
              <c:numCache>
                <c:formatCode>General</c:formatCode>
                <c:ptCount val="7"/>
                <c:pt idx="0">
                  <c:v>6.92</c:v>
                </c:pt>
                <c:pt idx="1">
                  <c:v>7.45</c:v>
                </c:pt>
                <c:pt idx="2">
                  <c:v>9.6300000000000008</c:v>
                </c:pt>
                <c:pt idx="3">
                  <c:v>11.17</c:v>
                </c:pt>
                <c:pt idx="4">
                  <c:v>11.3</c:v>
                </c:pt>
                <c:pt idx="5">
                  <c:v>35.01</c:v>
                </c:pt>
                <c:pt idx="6">
                  <c:v>1867.86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CC-4116-ADDC-51107C7E3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8451672"/>
        <c:axId val="768453640"/>
      </c:scatterChart>
      <c:valAx>
        <c:axId val="76845167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3640"/>
        <c:crosses val="autoZero"/>
        <c:crossBetween val="midCat"/>
        <c:majorUnit val="1"/>
      </c:valAx>
      <c:valAx>
        <c:axId val="76845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Execution time (secs)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1672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DBSimJoin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6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B5D-4CF3-A36E-A1181767F1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</c:trendlineLbl>
          </c:trendline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Hoja1!$B$2:$B$8</c:f>
              <c:numCache>
                <c:formatCode>General</c:formatCode>
                <c:ptCount val="7"/>
                <c:pt idx="0">
                  <c:v>47.22</c:v>
                </c:pt>
                <c:pt idx="1">
                  <c:v>84</c:v>
                </c:pt>
                <c:pt idx="2">
                  <c:v>775.96</c:v>
                </c:pt>
                <c:pt idx="3">
                  <c:v>1341.86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CC-4116-ADDC-51107C7E3EFA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vp-Jena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Hoja1!$A$2:$A$8</c:f>
              <c:numCache>
                <c:formatCode>General</c:formatCode>
                <c:ptCount val="7"/>
                <c:pt idx="0">
                  <c:v>0.01</c:v>
                </c:pt>
                <c:pt idx="1">
                  <c:v>0.1</c:v>
                </c:pt>
                <c:pt idx="2">
                  <c:v>0.3</c:v>
                </c:pt>
                <c:pt idx="3">
                  <c:v>0.39</c:v>
                </c:pt>
                <c:pt idx="4">
                  <c:v>0.4</c:v>
                </c:pt>
                <c:pt idx="5">
                  <c:v>1</c:v>
                </c:pt>
                <c:pt idx="6">
                  <c:v>5.9</c:v>
                </c:pt>
              </c:numCache>
            </c:numRef>
          </c:xVal>
          <c:yVal>
            <c:numRef>
              <c:f>Hoja1!$C$2:$C$8</c:f>
              <c:numCache>
                <c:formatCode>General</c:formatCode>
                <c:ptCount val="7"/>
                <c:pt idx="0">
                  <c:v>6.92</c:v>
                </c:pt>
                <c:pt idx="1">
                  <c:v>7.45</c:v>
                </c:pt>
                <c:pt idx="2">
                  <c:v>9.6300000000000008</c:v>
                </c:pt>
                <c:pt idx="3">
                  <c:v>11.17</c:v>
                </c:pt>
                <c:pt idx="4">
                  <c:v>11.3</c:v>
                </c:pt>
                <c:pt idx="5">
                  <c:v>35.01</c:v>
                </c:pt>
                <c:pt idx="6">
                  <c:v>1867.86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CC-4116-ADDC-51107C7E3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8451672"/>
        <c:axId val="768453640"/>
      </c:scatterChart>
      <c:valAx>
        <c:axId val="76845167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3640"/>
        <c:crosses val="autoZero"/>
        <c:crossBetween val="midCat"/>
        <c:majorUnit val="1"/>
      </c:valAx>
      <c:valAx>
        <c:axId val="76845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Execution time (secs)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68451672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CDE157C-F106-437B-9E6A-0533EE6A5D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CDEEACF-1721-48B3-9C08-78E714FEA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55019-7273-4357-A85E-FFF6EAFE010B}" type="datetimeFigureOut">
              <a:rPr lang="en-GB" smtClean="0"/>
              <a:t>19/04/2021</a:t>
            </a:fld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770A05-5367-45C9-8405-5817680B8E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E88AF6-94C1-48F9-AFED-FF8995F161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25F3-9B7E-4EC2-A6CD-E0F44DD5B6C0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64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6846F-2539-461C-96D6-3AEC57681814}" type="datetimeFigureOut">
              <a:rPr lang="en-GB" smtClean="0"/>
              <a:t>19/04/2021</a:t>
            </a:fld>
            <a:endParaRPr lang="en-GB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  <a:p>
            <a:pPr lvl="1"/>
            <a:r>
              <a:rPr lang="en-GB" dirty="0"/>
              <a:t>Segundo </a:t>
            </a:r>
            <a:r>
              <a:rPr lang="en-GB" dirty="0" err="1"/>
              <a:t>nivel</a:t>
            </a:r>
            <a:endParaRPr lang="en-GB" dirty="0"/>
          </a:p>
          <a:p>
            <a:pPr lvl="2"/>
            <a:r>
              <a:rPr lang="en-GB" dirty="0"/>
              <a:t>Tercer </a:t>
            </a:r>
            <a:r>
              <a:rPr lang="en-GB" dirty="0" err="1"/>
              <a:t>nivel</a:t>
            </a:r>
            <a:endParaRPr lang="en-GB" dirty="0"/>
          </a:p>
          <a:p>
            <a:pPr lvl="3"/>
            <a:r>
              <a:rPr lang="en-GB" dirty="0"/>
              <a:t>Cuarto </a:t>
            </a:r>
            <a:r>
              <a:rPr lang="en-GB" dirty="0" err="1"/>
              <a:t>nivel</a:t>
            </a:r>
            <a:endParaRPr lang="en-GB" dirty="0"/>
          </a:p>
          <a:p>
            <a:pPr lvl="4"/>
            <a:r>
              <a:rPr lang="en-GB" dirty="0"/>
              <a:t>Quinto </a:t>
            </a:r>
            <a:r>
              <a:rPr lang="en-GB" dirty="0" err="1"/>
              <a:t>nivel</a:t>
            </a:r>
            <a:endParaRPr lang="en-GB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803E6-A651-4400-835C-F725316F0638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93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everyone. I hope you and your loved ones are safe. Welcome to my talk.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0431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semantic web: part of the cs that aims that web data is machine understandable thus allowing people to express more powerful queries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17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73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67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wikidata</a:t>
            </a:r>
            <a:r>
              <a:rPr lang="en-GB" dirty="0"/>
              <a:t> has 4.632.440.812 truthy triples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63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>
                <a:effectLst/>
                <a:latin typeface="Courier New" panose="02070309020205020404" pitchFamily="49" charset="0"/>
              </a:rPr>
              <a:t>Life</a:t>
            </a:r>
            <a:r>
              <a:rPr lang="es-CL" dirty="0">
                <a:effectLst/>
                <a:latin typeface="Courier New" panose="02070309020205020404" pitchFamily="49" charset="0"/>
              </a:rPr>
              <a:t> </a:t>
            </a:r>
            <a:r>
              <a:rPr lang="es-CL" dirty="0" err="1">
                <a:effectLst/>
                <a:latin typeface="Courier New" panose="02070309020205020404" pitchFamily="49" charset="0"/>
              </a:rPr>
              <a:t>expectancy</a:t>
            </a:r>
            <a:r>
              <a:rPr lang="es-CL" dirty="0">
                <a:effectLst/>
                <a:latin typeface="Courier New" panose="02070309020205020404" pitchFamily="49" charset="0"/>
              </a:rPr>
              <a:t>, Nominal GDP, GDP, GDP </a:t>
            </a:r>
            <a:r>
              <a:rPr lang="es-CL" dirty="0" err="1">
                <a:effectLst/>
                <a:latin typeface="Courier New" panose="02070309020205020404" pitchFamily="49" charset="0"/>
              </a:rPr>
              <a:t>growth</a:t>
            </a:r>
            <a:r>
              <a:rPr lang="es-CL" dirty="0">
                <a:effectLst/>
                <a:latin typeface="Courier New" panose="02070309020205020404" pitchFamily="49" charset="0"/>
              </a:rPr>
              <a:t> </a:t>
            </a:r>
            <a:r>
              <a:rPr lang="es-CL" dirty="0" err="1">
                <a:effectLst/>
                <a:latin typeface="Courier New" panose="02070309020205020404" pitchFamily="49" charset="0"/>
              </a:rPr>
              <a:t>rate</a:t>
            </a:r>
            <a:r>
              <a:rPr lang="es-CL" dirty="0">
                <a:effectLst/>
                <a:latin typeface="Courier New" panose="02070309020205020404" pitchFamily="49" charset="0"/>
              </a:rPr>
              <a:t>, HDI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576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Grammar compiled with </a:t>
            </a:r>
            <a:r>
              <a:rPr lang="en-GB" dirty="0" err="1"/>
              <a:t>JavaCC</a:t>
            </a:r>
            <a:endParaRPr lang="en-GB" dirty="0"/>
          </a:p>
          <a:p>
            <a:r>
              <a:rPr lang="en-GB" dirty="0"/>
              <a:t>Optimises and executes algebra trees</a:t>
            </a:r>
          </a:p>
          <a:p>
            <a:r>
              <a:rPr lang="en-GB" dirty="0"/>
              <a:t>Results fetched as needed</a:t>
            </a:r>
          </a:p>
          <a:p>
            <a:r>
              <a:rPr lang="en-GB" dirty="0"/>
              <a:t>It allows normal flow of non-similarity queries, our implementation only takes over to solve similarity joins</a:t>
            </a:r>
          </a:p>
          <a:p>
            <a:r>
              <a:rPr lang="en-GB" dirty="0"/>
              <a:t>Nested loops, </a:t>
            </a:r>
            <a:r>
              <a:rPr lang="en-GB" dirty="0" err="1"/>
              <a:t>vp</a:t>
            </a:r>
            <a:r>
              <a:rPr lang="en-GB" dirty="0"/>
              <a:t>-trees, </a:t>
            </a:r>
            <a:r>
              <a:rPr lang="en-GB" dirty="0" err="1"/>
              <a:t>flann</a:t>
            </a:r>
            <a:r>
              <a:rPr lang="en-GB" dirty="0"/>
              <a:t> and </a:t>
            </a:r>
            <a:r>
              <a:rPr lang="en-GB" dirty="0" err="1"/>
              <a:t>quickjoin</a:t>
            </a:r>
            <a:r>
              <a:rPr lang="en-GB" dirty="0"/>
              <a:t> solvers are implemented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behaviour avoids the storage of a possible quadratic number of results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768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propose novel syntax and semantics to add a similarity join operator to SPARQL</a:t>
            </a:r>
          </a:p>
          <a:p>
            <a:r>
              <a:rPr lang="en-GB" dirty="0"/>
              <a:t>We provide an open implementation of similarity joins on top of Apache Jena</a:t>
            </a:r>
          </a:p>
          <a:p>
            <a:r>
              <a:rPr lang="en-GB" dirty="0"/>
              <a:t>We illustrate several use-case queries</a:t>
            </a:r>
          </a:p>
          <a:p>
            <a:r>
              <a:rPr lang="en-GB" dirty="0"/>
              <a:t>We show the system outperforms the state-of-the-art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803E6-A651-4400-835C-F725316F0638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64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0CB9A-7757-49E0-8A2F-4BAA90CFD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3FD3B5-0D53-468B-B56D-E633903A2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subtítulo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F9570C-4405-43A3-A11F-88952F81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5906-8DA9-4EA1-84D9-C568C287DE76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6FC95-C6F6-4AA8-BA8B-20057A0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CB9F26-7334-4812-B276-F3982B42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144795"/>
            <a:ext cx="2743200" cy="365125"/>
          </a:xfrm>
        </p:spPr>
        <p:txBody>
          <a:bodyPr/>
          <a:lstStyle>
            <a:lvl1pPr>
              <a:defRPr b="1"/>
            </a:lvl1pPr>
          </a:lstStyle>
          <a:p>
            <a:fld id="{336DC24D-78B5-4164-BCBB-E3BE72F13D6F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22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0685E-BD3B-404E-B45D-2E4B21320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AE5282-BE86-4A00-97F1-9E2F2A6E2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  <a:p>
            <a:pPr lvl="1"/>
            <a:r>
              <a:rPr lang="en-GB" dirty="0"/>
              <a:t>Segundo </a:t>
            </a:r>
            <a:r>
              <a:rPr lang="en-GB" dirty="0" err="1"/>
              <a:t>nivel</a:t>
            </a:r>
            <a:endParaRPr lang="en-GB" dirty="0"/>
          </a:p>
          <a:p>
            <a:pPr lvl="2"/>
            <a:r>
              <a:rPr lang="en-GB" dirty="0"/>
              <a:t>Tercer </a:t>
            </a:r>
            <a:r>
              <a:rPr lang="en-GB" dirty="0" err="1"/>
              <a:t>nivel</a:t>
            </a:r>
            <a:endParaRPr lang="en-GB" dirty="0"/>
          </a:p>
          <a:p>
            <a:pPr lvl="3"/>
            <a:r>
              <a:rPr lang="en-GB" dirty="0"/>
              <a:t>Cuarto </a:t>
            </a:r>
            <a:r>
              <a:rPr lang="en-GB" dirty="0" err="1"/>
              <a:t>nivel</a:t>
            </a:r>
            <a:endParaRPr lang="en-GB" dirty="0"/>
          </a:p>
          <a:p>
            <a:pPr lvl="4"/>
            <a:r>
              <a:rPr lang="en-GB" dirty="0"/>
              <a:t>Quinto </a:t>
            </a:r>
            <a:r>
              <a:rPr lang="en-GB" dirty="0" err="1"/>
              <a:t>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3301F1-6F9E-408C-8E09-03F01823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C452-738C-4AC1-8390-F472DD5EF96A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82F8BC-CE8F-429B-B246-F37D6757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D78488-A73D-4E15-8B83-3E000042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24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F1CD75-CFDF-4C7B-B9D7-59BFD340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FE5A4C-3EA7-4590-9C8F-1AC7C2B45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  <a:p>
            <a:pPr lvl="1"/>
            <a:r>
              <a:rPr lang="en-GB" dirty="0"/>
              <a:t>Segundo </a:t>
            </a:r>
            <a:r>
              <a:rPr lang="en-GB" dirty="0" err="1"/>
              <a:t>nivel</a:t>
            </a:r>
            <a:endParaRPr lang="en-GB" dirty="0"/>
          </a:p>
          <a:p>
            <a:pPr lvl="2"/>
            <a:r>
              <a:rPr lang="en-GB" dirty="0"/>
              <a:t>Tercer </a:t>
            </a:r>
            <a:r>
              <a:rPr lang="en-GB" dirty="0" err="1"/>
              <a:t>nivel</a:t>
            </a:r>
            <a:endParaRPr lang="en-GB" dirty="0"/>
          </a:p>
          <a:p>
            <a:pPr lvl="3"/>
            <a:r>
              <a:rPr lang="en-GB" dirty="0"/>
              <a:t>Cuarto </a:t>
            </a:r>
            <a:r>
              <a:rPr lang="en-GB" dirty="0" err="1"/>
              <a:t>nivel</a:t>
            </a:r>
            <a:endParaRPr lang="en-GB" dirty="0"/>
          </a:p>
          <a:p>
            <a:pPr lvl="4"/>
            <a:r>
              <a:rPr lang="en-GB" dirty="0"/>
              <a:t>Quinto </a:t>
            </a:r>
            <a:r>
              <a:rPr lang="en-GB" dirty="0" err="1"/>
              <a:t>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801A4C-A340-4AB0-BAE5-B081DFCA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6C66-872B-48B7-A718-23FB64FFA5CE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E9C4EC-AAC3-450B-BC24-585BEC8BC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15784-37E3-41A9-80E4-3D3A30F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87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306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193800" y="4476750"/>
            <a:ext cx="9810750" cy="3139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</a:lstStyle>
          <a:p>
            <a:r>
              <a:rPr lang="en-GB"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193800" y="3034536"/>
            <a:ext cx="9810750" cy="4206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GB"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16496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0777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97977-4048-42DD-9788-8C7A3AA0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B047B3-306A-485C-B513-0F546C6F3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  <a:p>
            <a:pPr lvl="1"/>
            <a:r>
              <a:rPr lang="en-GB" dirty="0"/>
              <a:t>Segundo </a:t>
            </a:r>
            <a:r>
              <a:rPr lang="en-GB" dirty="0" err="1"/>
              <a:t>nivel</a:t>
            </a:r>
            <a:endParaRPr lang="en-GB" dirty="0"/>
          </a:p>
          <a:p>
            <a:pPr lvl="2"/>
            <a:r>
              <a:rPr lang="en-GB" dirty="0"/>
              <a:t>Tercer </a:t>
            </a:r>
            <a:r>
              <a:rPr lang="en-GB" dirty="0" err="1"/>
              <a:t>nivel</a:t>
            </a:r>
            <a:endParaRPr lang="en-GB" dirty="0"/>
          </a:p>
          <a:p>
            <a:pPr lvl="3"/>
            <a:r>
              <a:rPr lang="en-GB" dirty="0"/>
              <a:t>Cuarto </a:t>
            </a:r>
            <a:r>
              <a:rPr lang="en-GB" dirty="0" err="1"/>
              <a:t>nivel</a:t>
            </a:r>
            <a:endParaRPr lang="en-GB" dirty="0"/>
          </a:p>
          <a:p>
            <a:pPr lvl="4"/>
            <a:r>
              <a:rPr lang="en-GB" dirty="0"/>
              <a:t>Quinto </a:t>
            </a:r>
            <a:r>
              <a:rPr lang="en-GB" dirty="0" err="1"/>
              <a:t>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CCC460-7134-42B1-9E17-833CC41D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93514-F8CE-4190-B1EE-E885E4B2B00E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D89D57-ED4C-4625-9086-595DB038E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6082D4-E8C9-4F02-8C8E-AA1B4A12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400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B98F3-1D33-4964-872D-E31F8AA6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195" y="159671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2E563C-2BF5-4E3F-AF49-1AF40FE18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6195" y="458058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9288C7-A1C0-4959-9C16-25D9537B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6C2-3C59-4E73-99FE-DAE3DFB4BA3A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65EB2-EFBE-4BFD-A50D-0B9C922C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831D6A-1AC5-44B8-8A8C-A6A537C3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05E49F-454D-4C6D-B924-2331778A1B26}"/>
              </a:ext>
            </a:extLst>
          </p:cNvPr>
          <p:cNvSpPr/>
          <p:nvPr userDrawn="1"/>
        </p:nvSpPr>
        <p:spPr>
          <a:xfrm>
            <a:off x="0" y="0"/>
            <a:ext cx="1047565" cy="1109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EF88F8-36E3-450F-8354-1D572CC3489F}"/>
              </a:ext>
            </a:extLst>
          </p:cNvPr>
          <p:cNvSpPr/>
          <p:nvPr userDrawn="1"/>
        </p:nvSpPr>
        <p:spPr>
          <a:xfrm>
            <a:off x="-4439" y="6721475"/>
            <a:ext cx="12192000" cy="1376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7C7E1DA-7242-4FC7-8968-5C425736BA10}"/>
              </a:ext>
            </a:extLst>
          </p:cNvPr>
          <p:cNvSpPr/>
          <p:nvPr userDrawn="1"/>
        </p:nvSpPr>
        <p:spPr>
          <a:xfrm>
            <a:off x="395058" y="0"/>
            <a:ext cx="106534" cy="6858000"/>
          </a:xfrm>
          <a:prstGeom prst="rect">
            <a:avLst/>
          </a:prstGeom>
          <a:solidFill>
            <a:srgbClr val="1F4EE9"/>
          </a:solidFill>
          <a:ln>
            <a:solidFill>
              <a:srgbClr val="1F4E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FE47ED6-595C-4726-B2E7-2B7FD2B145BB}"/>
              </a:ext>
            </a:extLst>
          </p:cNvPr>
          <p:cNvSpPr/>
          <p:nvPr userDrawn="1"/>
        </p:nvSpPr>
        <p:spPr>
          <a:xfrm>
            <a:off x="562998" y="0"/>
            <a:ext cx="106534" cy="6858000"/>
          </a:xfrm>
          <a:prstGeom prst="rect">
            <a:avLst/>
          </a:prstGeom>
          <a:solidFill>
            <a:srgbClr val="1B7AD9"/>
          </a:solidFill>
          <a:ln>
            <a:solidFill>
              <a:srgbClr val="1B7A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808BC5-7720-4941-AD5B-FA85BA61C800}"/>
              </a:ext>
            </a:extLst>
          </p:cNvPr>
          <p:cNvSpPr/>
          <p:nvPr userDrawn="1"/>
        </p:nvSpPr>
        <p:spPr>
          <a:xfrm>
            <a:off x="728340" y="0"/>
            <a:ext cx="106534" cy="6858000"/>
          </a:xfrm>
          <a:prstGeom prst="rect">
            <a:avLst/>
          </a:prstGeom>
          <a:solidFill>
            <a:srgbClr val="00C0C0"/>
          </a:solidFill>
          <a:ln>
            <a:solidFill>
              <a:srgbClr val="0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56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57B7D-C45D-421B-A010-FBE051FD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2FCD22-A449-491E-A3F9-9FB28A2DC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  <a:p>
            <a:pPr lvl="1"/>
            <a:r>
              <a:rPr lang="en-GB" dirty="0"/>
              <a:t>Segundo </a:t>
            </a:r>
            <a:r>
              <a:rPr lang="en-GB" dirty="0" err="1"/>
              <a:t>nivel</a:t>
            </a:r>
            <a:endParaRPr lang="en-GB" dirty="0"/>
          </a:p>
          <a:p>
            <a:pPr lvl="2"/>
            <a:r>
              <a:rPr lang="en-GB" dirty="0"/>
              <a:t>Tercer </a:t>
            </a:r>
            <a:r>
              <a:rPr lang="en-GB" dirty="0" err="1"/>
              <a:t>nivel</a:t>
            </a:r>
            <a:endParaRPr lang="en-GB" dirty="0"/>
          </a:p>
          <a:p>
            <a:pPr lvl="3"/>
            <a:r>
              <a:rPr lang="en-GB" dirty="0"/>
              <a:t>Cuarto </a:t>
            </a:r>
            <a:r>
              <a:rPr lang="en-GB" dirty="0" err="1"/>
              <a:t>nivel</a:t>
            </a:r>
            <a:endParaRPr lang="en-GB" dirty="0"/>
          </a:p>
          <a:p>
            <a:pPr lvl="4"/>
            <a:r>
              <a:rPr lang="en-GB" dirty="0"/>
              <a:t>Quinto </a:t>
            </a:r>
            <a:r>
              <a:rPr lang="en-GB" dirty="0" err="1"/>
              <a:t>nivel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E312BC-96F8-4990-90E0-DB5565253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  <a:p>
            <a:pPr lvl="1"/>
            <a:r>
              <a:rPr lang="en-GB" dirty="0"/>
              <a:t>Segundo </a:t>
            </a:r>
            <a:r>
              <a:rPr lang="en-GB" dirty="0" err="1"/>
              <a:t>nivel</a:t>
            </a:r>
            <a:endParaRPr lang="en-GB" dirty="0"/>
          </a:p>
          <a:p>
            <a:pPr lvl="2"/>
            <a:r>
              <a:rPr lang="en-GB" dirty="0"/>
              <a:t>Tercer </a:t>
            </a:r>
            <a:r>
              <a:rPr lang="en-GB" dirty="0" err="1"/>
              <a:t>nivel</a:t>
            </a:r>
            <a:endParaRPr lang="en-GB" dirty="0"/>
          </a:p>
          <a:p>
            <a:pPr lvl="3"/>
            <a:r>
              <a:rPr lang="en-GB" dirty="0"/>
              <a:t>Cuarto </a:t>
            </a:r>
            <a:r>
              <a:rPr lang="en-GB" dirty="0" err="1"/>
              <a:t>nivel</a:t>
            </a:r>
            <a:endParaRPr lang="en-GB" dirty="0"/>
          </a:p>
          <a:p>
            <a:pPr lvl="4"/>
            <a:r>
              <a:rPr lang="en-GB" dirty="0"/>
              <a:t>Quinto </a:t>
            </a:r>
            <a:r>
              <a:rPr lang="en-GB" dirty="0" err="1"/>
              <a:t>nivel</a:t>
            </a:r>
            <a:endParaRPr lang="en-GB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040427-301D-4E40-BA8C-8576066E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432B8-EE3E-4074-9084-FC125F1D48C5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1AAB65-D9CE-4EB3-8FD7-4C4234F1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36D53F-5AE1-4EC8-80A6-F155757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3175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07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6B452-179C-4369-B6B9-DDD5C13D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8F135C-83AA-4FF1-8EA9-A980EDABD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3A255D-406E-4C7F-AF2C-9AC29E3A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  <a:p>
            <a:pPr lvl="1"/>
            <a:r>
              <a:rPr lang="en-GB" dirty="0"/>
              <a:t>Segundo </a:t>
            </a:r>
            <a:r>
              <a:rPr lang="en-GB" dirty="0" err="1"/>
              <a:t>nivel</a:t>
            </a:r>
            <a:endParaRPr lang="en-GB" dirty="0"/>
          </a:p>
          <a:p>
            <a:pPr lvl="2"/>
            <a:r>
              <a:rPr lang="en-GB" dirty="0"/>
              <a:t>Tercer </a:t>
            </a:r>
            <a:r>
              <a:rPr lang="en-GB" dirty="0" err="1"/>
              <a:t>nivel</a:t>
            </a:r>
            <a:endParaRPr lang="en-GB" dirty="0"/>
          </a:p>
          <a:p>
            <a:pPr lvl="3"/>
            <a:r>
              <a:rPr lang="en-GB" dirty="0"/>
              <a:t>Cuarto </a:t>
            </a:r>
            <a:r>
              <a:rPr lang="en-GB" dirty="0" err="1"/>
              <a:t>nivel</a:t>
            </a:r>
            <a:endParaRPr lang="en-GB" dirty="0"/>
          </a:p>
          <a:p>
            <a:pPr lvl="4"/>
            <a:r>
              <a:rPr lang="en-GB" dirty="0"/>
              <a:t>Quinto </a:t>
            </a:r>
            <a:r>
              <a:rPr lang="en-GB" dirty="0" err="1"/>
              <a:t>nivel</a:t>
            </a:r>
            <a:endParaRPr lang="en-GB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6AEB8B-8880-4C07-8F08-14C081694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29A780-F071-44B4-8EDD-0B4B5FC0E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  <a:p>
            <a:pPr lvl="1"/>
            <a:r>
              <a:rPr lang="en-GB" dirty="0"/>
              <a:t>Segundo </a:t>
            </a:r>
            <a:r>
              <a:rPr lang="en-GB" dirty="0" err="1"/>
              <a:t>nivel</a:t>
            </a:r>
            <a:endParaRPr lang="en-GB" dirty="0"/>
          </a:p>
          <a:p>
            <a:pPr lvl="2"/>
            <a:r>
              <a:rPr lang="en-GB" dirty="0"/>
              <a:t>Tercer </a:t>
            </a:r>
            <a:r>
              <a:rPr lang="en-GB" dirty="0" err="1"/>
              <a:t>nivel</a:t>
            </a:r>
            <a:endParaRPr lang="en-GB" dirty="0"/>
          </a:p>
          <a:p>
            <a:pPr lvl="3"/>
            <a:r>
              <a:rPr lang="en-GB" dirty="0"/>
              <a:t>Cuarto </a:t>
            </a:r>
            <a:r>
              <a:rPr lang="en-GB" dirty="0" err="1"/>
              <a:t>nivel</a:t>
            </a:r>
            <a:endParaRPr lang="en-GB" dirty="0"/>
          </a:p>
          <a:p>
            <a:pPr lvl="4"/>
            <a:r>
              <a:rPr lang="en-GB" dirty="0"/>
              <a:t>Quinto </a:t>
            </a:r>
            <a:r>
              <a:rPr lang="en-GB" dirty="0" err="1"/>
              <a:t>nivel</a:t>
            </a:r>
            <a:endParaRPr lang="en-GB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C970BF-BB04-4934-A2C2-19B56CB9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1904-D62D-4FCE-A28A-80E2EC1FA579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B2657EF-653F-43FD-B352-C02A01E2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70BCB1-09F2-4955-9A11-FC8575AD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5875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33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EC405-D855-4CE3-88A1-91561BB1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247BB5-DA92-48F0-8F68-1AE57647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E4A8C-A39D-4AD7-B9BA-1151248E83C7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1057DC-9424-422E-A9CF-BD0D7F58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542F0D-FB8A-449D-9EA6-3E084BA4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8695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69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C2EC7C-BB26-4D3A-BB24-BBA9F6AA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A529-CCA1-4EA6-81CC-21F57A50D8B8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EC38F0-CDF8-437A-8090-BBFFD539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E38A8A-5BB1-48D8-BFA3-60773C33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1400" b="1"/>
            </a:lvl1pPr>
          </a:lstStyle>
          <a:p>
            <a:fld id="{336DC24D-78B5-4164-BCBB-E3BE72F13D6F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3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BFE1D-D979-4E23-8490-86311ED2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FB3ED-7A28-4D6E-82F4-3635D3182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  <a:p>
            <a:pPr lvl="1"/>
            <a:r>
              <a:rPr lang="en-GB" dirty="0"/>
              <a:t>Segundo </a:t>
            </a:r>
            <a:r>
              <a:rPr lang="en-GB" dirty="0" err="1"/>
              <a:t>nivel</a:t>
            </a:r>
            <a:endParaRPr lang="en-GB" dirty="0"/>
          </a:p>
          <a:p>
            <a:pPr lvl="2"/>
            <a:r>
              <a:rPr lang="en-GB" dirty="0"/>
              <a:t>Tercer </a:t>
            </a:r>
            <a:r>
              <a:rPr lang="en-GB" dirty="0" err="1"/>
              <a:t>nivel</a:t>
            </a:r>
            <a:endParaRPr lang="en-GB" dirty="0"/>
          </a:p>
          <a:p>
            <a:pPr lvl="3"/>
            <a:r>
              <a:rPr lang="en-GB" dirty="0"/>
              <a:t>Cuarto </a:t>
            </a:r>
            <a:r>
              <a:rPr lang="en-GB" dirty="0" err="1"/>
              <a:t>nivel</a:t>
            </a:r>
            <a:endParaRPr lang="en-GB" dirty="0"/>
          </a:p>
          <a:p>
            <a:pPr lvl="4"/>
            <a:r>
              <a:rPr lang="en-GB" dirty="0"/>
              <a:t>Quinto </a:t>
            </a:r>
            <a:r>
              <a:rPr lang="en-GB" dirty="0" err="1"/>
              <a:t>nivel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CB0326-AA43-4527-A24F-4CB3F57B7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25E5EB-7439-4B21-8CC8-AD938372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71670-544E-40B1-AB3C-C13323C2644C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3FE985-566B-41DA-989F-04C9F06F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C79CCA-0463-4937-B856-1854A530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8600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86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C591C-4B17-4094-ABAD-1ED92FD3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1C3ABB5-70A0-4AA4-AB5B-25CE774B2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6F97C3-EC7E-4200-B5B7-561B0CA1B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D8CFC1-AA86-4959-8FCA-F36ACA13C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F49B-EC28-465D-8D68-D1ED5BDF33C8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B744E3-4871-4AE0-8F38-D848B8B7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4B4D23-2A5E-4496-9355-99D94311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32248"/>
            <a:ext cx="2743200" cy="365125"/>
          </a:xfrm>
        </p:spPr>
        <p:txBody>
          <a:bodyPr/>
          <a:lstStyle/>
          <a:p>
            <a:fld id="{336DC24D-78B5-4164-BCBB-E3BE72F13D6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91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2F97F9-EFAA-4137-ADE2-CC9493FE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el </a:t>
            </a:r>
            <a:r>
              <a:rPr lang="en-GB" dirty="0" err="1"/>
              <a:t>estilo</a:t>
            </a:r>
            <a:r>
              <a:rPr lang="en-GB" dirty="0"/>
              <a:t> de </a:t>
            </a:r>
            <a:r>
              <a:rPr lang="en-GB" dirty="0" err="1"/>
              <a:t>título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55485C-AE1D-432B-BFA8-38921D4C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Haga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para </a:t>
            </a:r>
            <a:r>
              <a:rPr lang="en-GB" dirty="0" err="1"/>
              <a:t>modificar</a:t>
            </a:r>
            <a:r>
              <a:rPr lang="en-GB" dirty="0"/>
              <a:t> los </a:t>
            </a:r>
            <a:r>
              <a:rPr lang="en-GB" dirty="0" err="1"/>
              <a:t>estilos</a:t>
            </a:r>
            <a:r>
              <a:rPr lang="en-GB" dirty="0"/>
              <a:t> de </a:t>
            </a:r>
            <a:r>
              <a:rPr lang="en-GB" dirty="0" err="1"/>
              <a:t>texto</a:t>
            </a:r>
            <a:r>
              <a:rPr lang="en-GB" dirty="0"/>
              <a:t> del </a:t>
            </a:r>
            <a:r>
              <a:rPr lang="en-GB" dirty="0" err="1"/>
              <a:t>patrón</a:t>
            </a:r>
            <a:endParaRPr lang="en-GB" dirty="0"/>
          </a:p>
          <a:p>
            <a:pPr lvl="1"/>
            <a:r>
              <a:rPr lang="en-GB" dirty="0"/>
              <a:t>Segundo </a:t>
            </a:r>
            <a:r>
              <a:rPr lang="en-GB" dirty="0" err="1"/>
              <a:t>nivel</a:t>
            </a:r>
            <a:endParaRPr lang="en-GB" dirty="0"/>
          </a:p>
          <a:p>
            <a:pPr lvl="2"/>
            <a:r>
              <a:rPr lang="en-GB" dirty="0"/>
              <a:t>Tercer </a:t>
            </a:r>
            <a:r>
              <a:rPr lang="en-GB" dirty="0" err="1"/>
              <a:t>nivel</a:t>
            </a:r>
            <a:endParaRPr lang="en-GB" dirty="0"/>
          </a:p>
          <a:p>
            <a:pPr lvl="3"/>
            <a:r>
              <a:rPr lang="en-GB" dirty="0"/>
              <a:t>Cuarto </a:t>
            </a:r>
            <a:r>
              <a:rPr lang="en-GB" dirty="0" err="1"/>
              <a:t>nivel</a:t>
            </a:r>
            <a:endParaRPr lang="en-GB" dirty="0"/>
          </a:p>
          <a:p>
            <a:pPr lvl="4"/>
            <a:r>
              <a:rPr lang="en-GB" dirty="0"/>
              <a:t>Quinto </a:t>
            </a:r>
            <a:r>
              <a:rPr lang="en-GB" dirty="0" err="1"/>
              <a:t>nivel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0044C1-7272-4A28-90F9-C1B0913D4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D33AE-46B6-4D35-9D44-1622898446FB}" type="datetime1">
              <a:rPr lang="en-GB" smtClean="0"/>
              <a:t>19/04/2021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C8A45C-12AA-4F2B-9AD5-92FEC3A9D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14F737-B02F-4225-80EF-F7637FB1E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731" y="1857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DC24D-78B5-4164-BCBB-E3BE72F13D6F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F41CE77-EFDB-4917-8FAA-5ECC8F861133}"/>
              </a:ext>
            </a:extLst>
          </p:cNvPr>
          <p:cNvSpPr/>
          <p:nvPr userDrawn="1"/>
        </p:nvSpPr>
        <p:spPr>
          <a:xfrm>
            <a:off x="0" y="6757115"/>
            <a:ext cx="12192000" cy="100885"/>
          </a:xfrm>
          <a:prstGeom prst="rect">
            <a:avLst/>
          </a:prstGeom>
          <a:solidFill>
            <a:srgbClr val="1F4EE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D05461-A77E-4DE5-84A5-652AC31BE4F5}"/>
              </a:ext>
            </a:extLst>
          </p:cNvPr>
          <p:cNvSpPr/>
          <p:nvPr userDrawn="1"/>
        </p:nvSpPr>
        <p:spPr>
          <a:xfrm>
            <a:off x="219075" y="0"/>
            <a:ext cx="252413" cy="100885"/>
          </a:xfrm>
          <a:prstGeom prst="rect">
            <a:avLst/>
          </a:prstGeom>
          <a:solidFill>
            <a:srgbClr val="1F4EE9"/>
          </a:solidFill>
          <a:ln>
            <a:solidFill>
              <a:srgbClr val="1F4E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A631A09-AEB5-4F08-9B9D-87F9752A990E}"/>
              </a:ext>
            </a:extLst>
          </p:cNvPr>
          <p:cNvSpPr/>
          <p:nvPr userDrawn="1"/>
        </p:nvSpPr>
        <p:spPr>
          <a:xfrm>
            <a:off x="497681" y="0"/>
            <a:ext cx="252413" cy="100885"/>
          </a:xfrm>
          <a:prstGeom prst="rect">
            <a:avLst/>
          </a:prstGeom>
          <a:solidFill>
            <a:srgbClr val="1B7AD9"/>
          </a:solidFill>
          <a:ln>
            <a:solidFill>
              <a:srgbClr val="1B7A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539185A-5943-4893-8904-DF5C07C8DB00}"/>
              </a:ext>
            </a:extLst>
          </p:cNvPr>
          <p:cNvSpPr/>
          <p:nvPr userDrawn="1"/>
        </p:nvSpPr>
        <p:spPr>
          <a:xfrm>
            <a:off x="776287" y="-1"/>
            <a:ext cx="252413" cy="100885"/>
          </a:xfrm>
          <a:prstGeom prst="rect">
            <a:avLst/>
          </a:prstGeom>
          <a:solidFill>
            <a:srgbClr val="00C0C0"/>
          </a:solidFill>
          <a:ln>
            <a:solidFill>
              <a:srgbClr val="0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82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 Semilight" panose="020B0502040204020203" pitchFamily="34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cferradaa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achshund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hyperlink" Target="http://www.bilbao24horas.com/index.php/opinion/383-jorge-aio/17148-desfile-canino-en-sopelana" TargetMode="Externa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Wikidata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hyperlink" Target="https://en.wikipedia.org/wiki/Wikidata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mailto:scferradaa@gmail.com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4DA06-D7C0-45C0-B58A-B03151AF8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3002"/>
            <a:ext cx="9144000" cy="2387600"/>
          </a:xfrm>
        </p:spPr>
        <p:txBody>
          <a:bodyPr/>
          <a:lstStyle/>
          <a:p>
            <a:r>
              <a:rPr lang="en-GB" dirty="0"/>
              <a:t>Similarity-based SPARQL Operators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8B4953-F7CD-464C-981D-93A83F20B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5814"/>
            <a:ext cx="9144000" cy="1864796"/>
          </a:xfrm>
        </p:spPr>
        <p:txBody>
          <a:bodyPr>
            <a:normAutofit/>
          </a:bodyPr>
          <a:lstStyle/>
          <a:p>
            <a:r>
              <a:rPr lang="en-GB" dirty="0"/>
              <a:t>Sebastián Ferrada</a:t>
            </a:r>
          </a:p>
          <a:p>
            <a:r>
              <a:rPr lang="en-GB" dirty="0">
                <a:hlinkClick r:id="rId2"/>
              </a:rPr>
              <a:t>scferradaa@gmail.com</a:t>
            </a:r>
            <a:endParaRPr lang="en-GB" dirty="0"/>
          </a:p>
          <a:p>
            <a:r>
              <a:rPr lang="en-GB" dirty="0"/>
              <a:t>sferrada.com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69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0"/>
    </mc:Choice>
    <mc:Fallback xmlns="">
      <p:transition spd="slow" advTm="126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43C0E12-EF6B-40A2-A1DD-6A3040B5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1.- Motivation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9BA027-08D4-4214-A638-03C32435B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0E8C1-9B2F-403B-9D93-BC6EEC75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6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4"/>
    </mc:Choice>
    <mc:Fallback xmlns="">
      <p:transition spd="slow" advTm="498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1A5EE-0B96-4683-87A5-0908F5C5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Queries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7C1CA3-90EF-4E20-8338-13561EE19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27312"/>
            <a:ext cx="10515600" cy="160337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800" dirty="0"/>
              <a:t>Exact queries match the query patterns with the data</a:t>
            </a:r>
          </a:p>
          <a:p>
            <a:pPr marL="0" indent="0" algn="ctr">
              <a:buNone/>
            </a:pPr>
            <a:r>
              <a:rPr lang="en-GB" sz="2800" dirty="0"/>
              <a:t>If nothing matches </a:t>
            </a:r>
            <a:r>
              <a:rPr lang="en-GB" sz="2800" b="1" dirty="0"/>
              <a:t>exactly</a:t>
            </a:r>
            <a:r>
              <a:rPr lang="en-GB" sz="2800" dirty="0"/>
              <a:t>, the query does not retrieve results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138BE2-F3F8-4917-8868-7DAE78E850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730565"/>
      </p:ext>
    </p:extLst>
  </p:cSld>
  <p:clrMapOvr>
    <a:masterClrMapping/>
  </p:clrMapOvr>
  <p:transition spd="med" advTm="8392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EF58B11B-D04E-41CA-8283-FD5EBA812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208836" y="3829484"/>
            <a:ext cx="283079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cs typeface="Calibri" panose="020F0502020204030204" pitchFamily="34" charset="0"/>
              </a:rPr>
              <a:t>nobel</a:t>
            </a:r>
            <a:r>
              <a:rPr lang="en-GB" sz="1600" dirty="0">
                <a:cs typeface="Calibri" panose="020F0502020204030204" pitchFamily="34" charset="0"/>
              </a:rPr>
              <a:t> prize winners in literature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B48DB81-B899-44B3-9CDD-624E1CB448D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12</a:t>
            </a:fld>
            <a:endParaRPr lang="en-GB" dirty="0"/>
          </a:p>
        </p:txBody>
      </p:sp>
    </p:spTree>
    <p:custDataLst>
      <p:tags r:id="rId1"/>
    </p:custDataLst>
  </p:cSld>
  <p:clrMapOvr>
    <a:masterClrMapping/>
  </p:clrMapOvr>
  <p:transition spd="med" advTm="73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8904D55-7A51-499D-9CDE-65694E884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1" y="2260781"/>
            <a:ext cx="9377848" cy="353472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9FE471-2FBC-4CCF-914D-7274E3B426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769278"/>
      </p:ext>
    </p:extLst>
  </p:cSld>
  <p:clrMapOvr>
    <a:masterClrMapping/>
  </p:clrMapOvr>
  <p:transition spd="med" advTm="939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A53DB20-57FC-4094-B5A7-45D2EC9E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207612" y="3847329"/>
            <a:ext cx="488289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cs typeface="Calibri" panose="020F0502020204030204" pitchFamily="34" charset="0"/>
              </a:rPr>
              <a:t>nobel</a:t>
            </a:r>
            <a:r>
              <a:rPr lang="en-GB" sz="1600" dirty="0">
                <a:cs typeface="Calibri" panose="020F0502020204030204" pitchFamily="34" charset="0"/>
              </a:rPr>
              <a:t> prize winners in literature that fought in a war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50CCD4-8057-4937-9C87-79BB936D1E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14</a:t>
            </a:fld>
            <a:endParaRPr lang="en-GB" dirty="0"/>
          </a:p>
        </p:txBody>
      </p:sp>
      <p:pic>
        <p:nvPicPr>
          <p:cNvPr id="8" name="Gráfico 7" descr="Signo de interrogación">
            <a:extLst>
              <a:ext uri="{FF2B5EF4-FFF2-40B4-BE49-F238E27FC236}">
                <a16:creationId xmlns:a16="http://schemas.microsoft.com/office/drawing/2014/main" id="{96AFFC01-3E0B-4656-8C3C-B521283FE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812" y="5409734"/>
            <a:ext cx="914400" cy="914400"/>
          </a:xfrm>
          <a:prstGeom prst="rect">
            <a:avLst/>
          </a:prstGeom>
        </p:spPr>
      </p:pic>
      <p:pic>
        <p:nvPicPr>
          <p:cNvPr id="12" name="Gráfico 11" descr="Signo de interrogación">
            <a:extLst>
              <a:ext uri="{FF2B5EF4-FFF2-40B4-BE49-F238E27FC236}">
                <a16:creationId xmlns:a16="http://schemas.microsoft.com/office/drawing/2014/main" id="{7A6A9D4A-1170-43DA-B40A-52B2B4DF7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6012" y="5409734"/>
            <a:ext cx="914400" cy="914400"/>
          </a:xfrm>
          <a:prstGeom prst="rect">
            <a:avLst/>
          </a:prstGeom>
        </p:spPr>
      </p:pic>
      <p:pic>
        <p:nvPicPr>
          <p:cNvPr id="14" name="Gráfico 13" descr="Signo de interrogación">
            <a:extLst>
              <a:ext uri="{FF2B5EF4-FFF2-40B4-BE49-F238E27FC236}">
                <a16:creationId xmlns:a16="http://schemas.microsoft.com/office/drawing/2014/main" id="{BF088834-7768-46DD-8ABF-26346C29E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3212" y="5409734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6072222"/>
      </p:ext>
    </p:extLst>
  </p:cSld>
  <p:clrMapOvr>
    <a:masterClrMapping/>
  </p:clrMapOvr>
  <p:transition spd="med" advTm="187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CFDD8-6AFF-48AA-BA6C-0B8C5415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Queries (on the Semantic Web)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CBACD1B-CD8F-4DB1-B3FB-71FCB227A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4439"/>
            <a:ext cx="8123062" cy="3047241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BDB776-ACD6-40D2-8AC9-9A0B11A0BB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5750893"/>
      </p:ext>
    </p:extLst>
  </p:cSld>
  <p:clrMapOvr>
    <a:masterClrMapping/>
  </p:clrMapOvr>
  <p:transition spd="med" advTm="1487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ilarity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Semantic Web)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8BCA7D-88BF-41FC-877A-D7CE34F42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1098" y="2743579"/>
            <a:ext cx="7856779" cy="269267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CBCAB-D5EB-4F81-8E35-DA5A36C4FB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16</a:t>
            </a:fld>
            <a:endParaRPr lang="en-GB" dirty="0"/>
          </a:p>
        </p:txBody>
      </p:sp>
    </p:spTree>
  </p:cSld>
  <p:clrMapOvr>
    <a:masterClrMapping/>
  </p:clrMapOvr>
  <p:transition spd="med" advTm="795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1A5EE-0B96-4683-87A5-0908F5C5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Queries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7C1CA3-90EF-4E20-8338-13561EE19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27312"/>
            <a:ext cx="10515600" cy="160337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800" dirty="0"/>
              <a:t>Similarity queries retrieve objects that are similar to the query, not necessarily matching exactly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138BE2-F3F8-4917-8868-7DAE78E850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9152"/>
      </p:ext>
    </p:extLst>
  </p:cSld>
  <p:clrMapOvr>
    <a:masterClrMapping/>
  </p:clrMapOvr>
  <p:transition spd="med" advTm="10727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65747F21-7FD2-4F22-A671-BCB751E67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223280" y="3828077"/>
            <a:ext cx="281635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cs typeface="Calibri" panose="020F0502020204030204" pitchFamily="34" charset="0"/>
              </a:rPr>
              <a:t>books similar to harry potter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A381C3-53B4-427D-B6A2-4EB68DF4E3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18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667626"/>
      </p:ext>
    </p:extLst>
  </p:cSld>
  <p:clrMapOvr>
    <a:masterClrMapping/>
  </p:clrMapOvr>
  <p:transition spd="med" advTm="99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DB9FB-53A5-41C8-9CCF-44772A27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5F0B4E7-AA64-43CE-938D-1D2CD48F2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24" y="1576091"/>
            <a:ext cx="5771561" cy="516790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FC7A94C-14CF-4C29-A4AA-B8E42401A1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68044"/>
      </p:ext>
    </p:extLst>
  </p:cSld>
  <p:clrMapOvr>
    <a:masterClrMapping/>
  </p:clrMapOvr>
  <p:transition spd="med" advTm="16249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F7A50-A05E-40A2-925D-2EB166A5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0.- Who am I?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DC7447-550D-47A6-8037-7E9CA21BA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4C0BB5-B165-4A56-851C-6A8B8C4A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33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60985585-43D9-43F2-A845-7E3924626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0028" y="2111604"/>
            <a:ext cx="7059209" cy="3194980"/>
          </a:xfrm>
          <a:prstGeom prst="rect">
            <a:avLst/>
          </a:prstGeom>
        </p:spPr>
      </p:pic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3177685" y="3857106"/>
            <a:ext cx="601469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cs typeface="Calibri" panose="020F0502020204030204" pitchFamily="34" charset="0"/>
              </a:rPr>
              <a:t>Latin American countries with </a:t>
            </a:r>
            <a:r>
              <a:rPr lang="en-GB" sz="1600" i="1" dirty="0">
                <a:cs typeface="Calibri" panose="020F0502020204030204" pitchFamily="34" charset="0"/>
              </a:rPr>
              <a:t>similar</a:t>
            </a:r>
            <a:r>
              <a:rPr lang="en-GB" sz="1600" dirty="0">
                <a:cs typeface="Calibri" panose="020F0502020204030204" pitchFamily="34" charset="0"/>
              </a:rPr>
              <a:t> population and GDP to Ireland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85CF00-8389-4160-BD28-92E9B3F9BE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20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888423"/>
      </p:ext>
    </p:extLst>
  </p:cSld>
  <p:clrMapOvr>
    <a:masterClrMapping/>
  </p:clrMapOvr>
  <p:transition spd="med" advTm="140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ilarity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DADB5D3-4C47-4125-AE72-50F95738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15" y="1831083"/>
            <a:ext cx="7214617" cy="4117864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D393FE2-F7F2-4065-A931-56B05E8E5660}"/>
              </a:ext>
            </a:extLst>
          </p:cNvPr>
          <p:cNvSpPr/>
          <p:nvPr/>
        </p:nvSpPr>
        <p:spPr>
          <a:xfrm>
            <a:off x="2261967" y="5614981"/>
            <a:ext cx="1179576" cy="346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340D93A-4D06-49B4-BC91-B63804DD7B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546033"/>
      </p:ext>
    </p:extLst>
  </p:cSld>
  <p:clrMapOvr>
    <a:masterClrMapping/>
  </p:clrMapOvr>
  <p:transition spd="med" advTm="135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7C09F-8A6B-4CF7-95E6-737E8EDA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2.- The Goal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A510AE-531D-4616-A842-882552C07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CB912B-23B5-4E69-93BD-61C85195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1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0"/>
    </mc:Choice>
    <mc:Fallback xmlns="">
      <p:transition spd="slow" advTm="328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271F27-E9CC-4C53-BE60-804E82970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4113" y="2995035"/>
            <a:ext cx="9810750" cy="867930"/>
          </a:xfrm>
        </p:spPr>
        <p:txBody>
          <a:bodyPr/>
          <a:lstStyle/>
          <a:p>
            <a:r>
              <a:rPr lang="en-GB" sz="2800" i="1" dirty="0"/>
              <a:t>To provide users with means for executing similarity queries in the context of the Semantic Web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DBD0BE-52AA-4B18-A3C4-2B5D541032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982944"/>
      </p:ext>
    </p:extLst>
  </p:cSld>
  <p:clrMapOvr>
    <a:masterClrMapping/>
  </p:clrMapOvr>
  <p:transition spd="med" advTm="947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8375A-DCAF-49C4-9A69-AD3D8671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3.- Definitions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38DE13-1CE9-4F30-B28F-00593631F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3634C3-4EFD-4878-BD00-A6207A4A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3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1"/>
    </mc:Choice>
    <mc:Fallback xmlns="">
      <p:transition spd="slow" advTm="649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C5FBA-DABA-4CAB-ADF5-6A3B84C4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53DE4F-73E3-477F-9772-B14235ED5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Similarity among objects depends on many factors:</a:t>
            </a:r>
          </a:p>
          <a:p>
            <a:pPr lvl="1"/>
            <a:r>
              <a:rPr lang="en-GB" dirty="0"/>
              <a:t>The application goals</a:t>
            </a:r>
          </a:p>
          <a:p>
            <a:pPr lvl="1"/>
            <a:r>
              <a:rPr lang="en-GB" dirty="0"/>
              <a:t>Human appreciation</a:t>
            </a:r>
          </a:p>
          <a:p>
            <a:pPr lvl="1"/>
            <a:r>
              <a:rPr lang="en-GB" dirty="0"/>
              <a:t>The nature of the object</a:t>
            </a:r>
          </a:p>
          <a:p>
            <a:pPr lvl="1"/>
            <a:r>
              <a:rPr lang="en-GB" dirty="0"/>
              <a:t>Semantic contexts</a:t>
            </a:r>
          </a:p>
          <a:p>
            <a:pPr lvl="1"/>
            <a:r>
              <a:rPr lang="en-GB" dirty="0"/>
              <a:t>Many more...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1D249-04B8-48EB-AA76-94F5850C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25</a:t>
            </a:fld>
            <a:endParaRPr lang="en-GB" dirty="0"/>
          </a:p>
        </p:txBody>
      </p:sp>
      <p:pic>
        <p:nvPicPr>
          <p:cNvPr id="6" name="Imagen 5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8C0A1C0D-82E8-463B-A0BC-9731696C9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98" r="7072"/>
          <a:stretch/>
        </p:blipFill>
        <p:spPr>
          <a:xfrm>
            <a:off x="7372546" y="4589688"/>
            <a:ext cx="2143192" cy="1795898"/>
          </a:xfrm>
          <a:prstGeom prst="rect">
            <a:avLst/>
          </a:prstGeom>
        </p:spPr>
      </p:pic>
      <p:pic>
        <p:nvPicPr>
          <p:cNvPr id="10" name="Imagen 9" descr="Un pequeño perro color blanco con azul sobre el pasto&#10;&#10;Descripción generada automáticamente">
            <a:extLst>
              <a:ext uri="{FF2B5EF4-FFF2-40B4-BE49-F238E27FC236}">
                <a16:creationId xmlns:a16="http://schemas.microsoft.com/office/drawing/2014/main" id="{8908AB31-CF32-4D0A-95B3-43171A764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10438" y="4585503"/>
            <a:ext cx="2143192" cy="1804268"/>
          </a:xfrm>
          <a:prstGeom prst="rect">
            <a:avLst/>
          </a:prstGeom>
        </p:spPr>
      </p:pic>
      <p:pic>
        <p:nvPicPr>
          <p:cNvPr id="12" name="Imagen 11" descr="Un gato acostado en el pasto&#10;&#10;Descripción generada automáticamente">
            <a:extLst>
              <a:ext uri="{FF2B5EF4-FFF2-40B4-BE49-F238E27FC236}">
                <a16:creationId xmlns:a16="http://schemas.microsoft.com/office/drawing/2014/main" id="{409CAF3D-AFC8-4E0B-83E7-FD21C70898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1"/>
          <a:stretch/>
        </p:blipFill>
        <p:spPr>
          <a:xfrm>
            <a:off x="4991491" y="4589688"/>
            <a:ext cx="2143193" cy="17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41"/>
    </mc:Choice>
    <mc:Fallback xmlns="">
      <p:transition spd="slow" advTm="3254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90218-A717-4C68-9A87-BC1ED54C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– Distance Functions</a:t>
            </a:r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ABE0E54-FEB7-4847-8316-524D92466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2" y="2104477"/>
            <a:ext cx="4767520" cy="3922004"/>
          </a:xfr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80E4DFB-29C3-425C-941C-A3CA75391050}"/>
              </a:ext>
            </a:extLst>
          </p:cNvPr>
          <p:cNvCxnSpPr>
            <a:cxnSpLocks/>
          </p:cNvCxnSpPr>
          <p:nvPr/>
        </p:nvCxnSpPr>
        <p:spPr>
          <a:xfrm flipV="1">
            <a:off x="2135175" y="2795045"/>
            <a:ext cx="2931736" cy="26772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31C4D6A-600E-4C71-AA5C-AEFA372F16ED}"/>
              </a:ext>
            </a:extLst>
          </p:cNvPr>
          <p:cNvSpPr txBox="1"/>
          <p:nvPr/>
        </p:nvSpPr>
        <p:spPr>
          <a:xfrm rot="18907992">
            <a:off x="3244744" y="4398139"/>
            <a:ext cx="60144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750m</a:t>
            </a:r>
            <a:endParaRPr lang="en-GB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3E8946-ED9A-4C5C-82F4-62520E9B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26</a:t>
            </a:fld>
            <a:endParaRPr lang="en-GB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AFA991F-EF06-41A5-9CE8-4B7D075F05F4}"/>
              </a:ext>
            </a:extLst>
          </p:cNvPr>
          <p:cNvSpPr txBox="1"/>
          <p:nvPr/>
        </p:nvSpPr>
        <p:spPr>
          <a:xfrm>
            <a:off x="6001735" y="3353528"/>
            <a:ext cx="6022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We focus on distances as a similarity measure. </a:t>
            </a:r>
          </a:p>
          <a:p>
            <a:r>
              <a:rPr lang="en-GB" sz="2400" dirty="0"/>
              <a:t>Mainly metric distances</a:t>
            </a:r>
          </a:p>
        </p:txBody>
      </p:sp>
    </p:spTree>
    <p:extLst>
      <p:ext uri="{BB962C8B-B14F-4D97-AF65-F5344CB8AC3E}">
        <p14:creationId xmlns:p14="http://schemas.microsoft.com/office/powerpoint/2010/main" val="279414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1"/>
    </mc:Choice>
    <mc:Fallback xmlns="">
      <p:transition spd="slow" advTm="3716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B8A571-087C-4457-BA14-7CEF37DEE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3800" y="3034536"/>
            <a:ext cx="9810750" cy="480131"/>
          </a:xfrm>
        </p:spPr>
        <p:txBody>
          <a:bodyPr/>
          <a:lstStyle/>
          <a:p>
            <a:r>
              <a:rPr lang="en-GB" sz="2800" i="1" dirty="0"/>
              <a:t>Two objects are as similar as they are close in their metric space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8FF7F83-52FC-48C9-AB1E-3C576C89DC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349854"/>
      </p:ext>
    </p:extLst>
  </p:cSld>
  <p:clrMapOvr>
    <a:masterClrMapping/>
  </p:clrMapOvr>
  <p:transition spd="med" advTm="8276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7BDDD-83FA-4165-B31E-C4EF9BEC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787E50-BA9D-44D5-863D-267E6FC9B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Given two datasets, their similarity join contains all pairs of similar objects, one of each dataset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6E154-02CD-4E9E-8180-FBFD7739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8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8"/>
    </mc:Choice>
    <mc:Fallback xmlns="">
      <p:transition spd="slow" advTm="2073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99FA5-59A4-4D90-B4F8-7F51DCFA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– Range-based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B781436-CC0F-4669-86FF-6FE986FD352F}"/>
              </a:ext>
            </a:extLst>
          </p:cNvPr>
          <p:cNvSpPr txBox="1"/>
          <p:nvPr/>
        </p:nvSpPr>
        <p:spPr>
          <a:xfrm>
            <a:off x="3109172" y="6041767"/>
            <a:ext cx="6963993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GB" sz="2400" dirty="0"/>
              <a:t>Find all pairs (   ,   ) that are at distance of at most </a:t>
            </a:r>
            <a:r>
              <a:rPr lang="en-GB" sz="2400" i="1" dirty="0"/>
              <a:t>r</a:t>
            </a:r>
            <a:endParaRPr lang="en-GB" sz="2400" dirty="0"/>
          </a:p>
        </p:txBody>
      </p:sp>
      <p:sp>
        <p:nvSpPr>
          <p:cNvPr id="40" name="Rombo 39">
            <a:extLst>
              <a:ext uri="{FF2B5EF4-FFF2-40B4-BE49-F238E27FC236}">
                <a16:creationId xmlns:a16="http://schemas.microsoft.com/office/drawing/2014/main" id="{B1542566-2916-449B-AD33-2F6A1BA18871}"/>
              </a:ext>
            </a:extLst>
          </p:cNvPr>
          <p:cNvSpPr/>
          <p:nvPr/>
        </p:nvSpPr>
        <p:spPr>
          <a:xfrm flipH="1">
            <a:off x="4861226" y="6166707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1" name="Rombo 40">
            <a:extLst>
              <a:ext uri="{FF2B5EF4-FFF2-40B4-BE49-F238E27FC236}">
                <a16:creationId xmlns:a16="http://schemas.microsoft.com/office/drawing/2014/main" id="{0CB8BBEA-7F05-447D-B428-3178A4BC2D55}"/>
              </a:ext>
            </a:extLst>
          </p:cNvPr>
          <p:cNvSpPr/>
          <p:nvPr/>
        </p:nvSpPr>
        <p:spPr>
          <a:xfrm flipH="1">
            <a:off x="5133558" y="616065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F93EF0-BAD9-4EAF-83A9-AD8FE4318A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29</a:t>
            </a:fld>
            <a:endParaRPr lang="en-GB" dirty="0"/>
          </a:p>
        </p:txBody>
      </p:sp>
      <p:sp>
        <p:nvSpPr>
          <p:cNvPr id="49" name="Rombo 48">
            <a:extLst>
              <a:ext uri="{FF2B5EF4-FFF2-40B4-BE49-F238E27FC236}">
                <a16:creationId xmlns:a16="http://schemas.microsoft.com/office/drawing/2014/main" id="{BBE5C382-D73B-40E4-83AC-84FD7726DA6D}"/>
              </a:ext>
            </a:extLst>
          </p:cNvPr>
          <p:cNvSpPr/>
          <p:nvPr/>
        </p:nvSpPr>
        <p:spPr>
          <a:xfrm flipH="1">
            <a:off x="3007438" y="335458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0" name="Rombo 49">
            <a:extLst>
              <a:ext uri="{FF2B5EF4-FFF2-40B4-BE49-F238E27FC236}">
                <a16:creationId xmlns:a16="http://schemas.microsoft.com/office/drawing/2014/main" id="{E9050EA8-1FE0-40C7-B6C0-028AF2430092}"/>
              </a:ext>
            </a:extLst>
          </p:cNvPr>
          <p:cNvSpPr/>
          <p:nvPr/>
        </p:nvSpPr>
        <p:spPr>
          <a:xfrm flipH="1">
            <a:off x="3504178" y="3504210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1" name="Rombo 50">
            <a:extLst>
              <a:ext uri="{FF2B5EF4-FFF2-40B4-BE49-F238E27FC236}">
                <a16:creationId xmlns:a16="http://schemas.microsoft.com/office/drawing/2014/main" id="{34FCB402-0E7A-4933-AD38-955B8AF2F67B}"/>
              </a:ext>
            </a:extLst>
          </p:cNvPr>
          <p:cNvSpPr/>
          <p:nvPr/>
        </p:nvSpPr>
        <p:spPr>
          <a:xfrm flipH="1">
            <a:off x="3657300" y="394707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2" name="Rombo 51">
            <a:extLst>
              <a:ext uri="{FF2B5EF4-FFF2-40B4-BE49-F238E27FC236}">
                <a16:creationId xmlns:a16="http://schemas.microsoft.com/office/drawing/2014/main" id="{1057A6B0-D3DD-40B0-A584-CDDC5081CA2A}"/>
              </a:ext>
            </a:extLst>
          </p:cNvPr>
          <p:cNvSpPr/>
          <p:nvPr/>
        </p:nvSpPr>
        <p:spPr>
          <a:xfrm flipH="1">
            <a:off x="2812746" y="4317495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3" name="Rombo 52">
            <a:extLst>
              <a:ext uri="{FF2B5EF4-FFF2-40B4-BE49-F238E27FC236}">
                <a16:creationId xmlns:a16="http://schemas.microsoft.com/office/drawing/2014/main" id="{0C3492B2-BA2B-4250-85D2-86E4EA68B801}"/>
              </a:ext>
            </a:extLst>
          </p:cNvPr>
          <p:cNvSpPr/>
          <p:nvPr/>
        </p:nvSpPr>
        <p:spPr>
          <a:xfrm flipH="1">
            <a:off x="5742289" y="3448239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4" name="Rombo 53">
            <a:extLst>
              <a:ext uri="{FF2B5EF4-FFF2-40B4-BE49-F238E27FC236}">
                <a16:creationId xmlns:a16="http://schemas.microsoft.com/office/drawing/2014/main" id="{D185971E-4D27-4084-9300-6524D383A7CE}"/>
              </a:ext>
            </a:extLst>
          </p:cNvPr>
          <p:cNvSpPr/>
          <p:nvPr/>
        </p:nvSpPr>
        <p:spPr>
          <a:xfrm flipH="1">
            <a:off x="5047182" y="212327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5" name="Rombo 54">
            <a:extLst>
              <a:ext uri="{FF2B5EF4-FFF2-40B4-BE49-F238E27FC236}">
                <a16:creationId xmlns:a16="http://schemas.microsoft.com/office/drawing/2014/main" id="{73A3DA6C-FF43-4704-B96F-660C1AF1474A}"/>
              </a:ext>
            </a:extLst>
          </p:cNvPr>
          <p:cNvSpPr/>
          <p:nvPr/>
        </p:nvSpPr>
        <p:spPr>
          <a:xfrm flipH="1">
            <a:off x="3783960" y="465065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6" name="Rombo 55">
            <a:extLst>
              <a:ext uri="{FF2B5EF4-FFF2-40B4-BE49-F238E27FC236}">
                <a16:creationId xmlns:a16="http://schemas.microsoft.com/office/drawing/2014/main" id="{6371DEE6-5C43-462F-B5F3-3AD02704DC61}"/>
              </a:ext>
            </a:extLst>
          </p:cNvPr>
          <p:cNvSpPr/>
          <p:nvPr/>
        </p:nvSpPr>
        <p:spPr>
          <a:xfrm flipH="1">
            <a:off x="3837300" y="488840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7" name="Rombo 56">
            <a:extLst>
              <a:ext uri="{FF2B5EF4-FFF2-40B4-BE49-F238E27FC236}">
                <a16:creationId xmlns:a16="http://schemas.microsoft.com/office/drawing/2014/main" id="{D5C5F5BC-BFFC-4B0A-ABD5-63EFF6E25EF5}"/>
              </a:ext>
            </a:extLst>
          </p:cNvPr>
          <p:cNvSpPr/>
          <p:nvPr/>
        </p:nvSpPr>
        <p:spPr>
          <a:xfrm flipH="1">
            <a:off x="4744544" y="4821400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8" name="Rombo 57">
            <a:extLst>
              <a:ext uri="{FF2B5EF4-FFF2-40B4-BE49-F238E27FC236}">
                <a16:creationId xmlns:a16="http://schemas.microsoft.com/office/drawing/2014/main" id="{3EEFFF22-C179-4C5F-9E57-03C814F1505A}"/>
              </a:ext>
            </a:extLst>
          </p:cNvPr>
          <p:cNvSpPr/>
          <p:nvPr/>
        </p:nvSpPr>
        <p:spPr>
          <a:xfrm flipH="1">
            <a:off x="4425434" y="265929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9" name="Rombo 58">
            <a:extLst>
              <a:ext uri="{FF2B5EF4-FFF2-40B4-BE49-F238E27FC236}">
                <a16:creationId xmlns:a16="http://schemas.microsoft.com/office/drawing/2014/main" id="{0DF996A0-4F42-4752-A93C-9996D356160C}"/>
              </a:ext>
            </a:extLst>
          </p:cNvPr>
          <p:cNvSpPr/>
          <p:nvPr/>
        </p:nvSpPr>
        <p:spPr>
          <a:xfrm flipH="1">
            <a:off x="3881720" y="348742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0" name="Rombo 59">
            <a:extLst>
              <a:ext uri="{FF2B5EF4-FFF2-40B4-BE49-F238E27FC236}">
                <a16:creationId xmlns:a16="http://schemas.microsoft.com/office/drawing/2014/main" id="{76F1A77E-D6B5-4BE7-B09F-36E0358D0E21}"/>
              </a:ext>
            </a:extLst>
          </p:cNvPr>
          <p:cNvSpPr/>
          <p:nvPr/>
        </p:nvSpPr>
        <p:spPr>
          <a:xfrm flipH="1">
            <a:off x="4052054" y="271111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C215D29B-530B-478F-B833-C74AC7704433}"/>
              </a:ext>
            </a:extLst>
          </p:cNvPr>
          <p:cNvSpPr/>
          <p:nvPr/>
        </p:nvSpPr>
        <p:spPr>
          <a:xfrm flipH="1">
            <a:off x="6675201" y="500359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2" name="Rombo 61">
            <a:extLst>
              <a:ext uri="{FF2B5EF4-FFF2-40B4-BE49-F238E27FC236}">
                <a16:creationId xmlns:a16="http://schemas.microsoft.com/office/drawing/2014/main" id="{CB78ED02-BCD9-4E6E-877E-51077EA92ECE}"/>
              </a:ext>
            </a:extLst>
          </p:cNvPr>
          <p:cNvSpPr/>
          <p:nvPr/>
        </p:nvSpPr>
        <p:spPr>
          <a:xfrm flipH="1">
            <a:off x="5449350" y="506583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3" name="Rombo 62">
            <a:extLst>
              <a:ext uri="{FF2B5EF4-FFF2-40B4-BE49-F238E27FC236}">
                <a16:creationId xmlns:a16="http://schemas.microsoft.com/office/drawing/2014/main" id="{461315B6-AB77-4F09-A636-185B4ACBB63C}"/>
              </a:ext>
            </a:extLst>
          </p:cNvPr>
          <p:cNvSpPr/>
          <p:nvPr/>
        </p:nvSpPr>
        <p:spPr>
          <a:xfrm flipH="1">
            <a:off x="5396178" y="433561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4" name="Rombo 63">
            <a:extLst>
              <a:ext uri="{FF2B5EF4-FFF2-40B4-BE49-F238E27FC236}">
                <a16:creationId xmlns:a16="http://schemas.microsoft.com/office/drawing/2014/main" id="{5F2688AE-265D-487A-881D-BCD3F636C9E1}"/>
              </a:ext>
            </a:extLst>
          </p:cNvPr>
          <p:cNvSpPr/>
          <p:nvPr/>
        </p:nvSpPr>
        <p:spPr>
          <a:xfrm flipH="1">
            <a:off x="7010094" y="376563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5" name="Rombo 64">
            <a:extLst>
              <a:ext uri="{FF2B5EF4-FFF2-40B4-BE49-F238E27FC236}">
                <a16:creationId xmlns:a16="http://schemas.microsoft.com/office/drawing/2014/main" id="{E9F02384-2D75-443C-9E48-FEDC793BB6DE}"/>
              </a:ext>
            </a:extLst>
          </p:cNvPr>
          <p:cNvSpPr/>
          <p:nvPr/>
        </p:nvSpPr>
        <p:spPr>
          <a:xfrm flipH="1">
            <a:off x="5172150" y="2377780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6" name="Rombo 65">
            <a:extLst>
              <a:ext uri="{FF2B5EF4-FFF2-40B4-BE49-F238E27FC236}">
                <a16:creationId xmlns:a16="http://schemas.microsoft.com/office/drawing/2014/main" id="{EF93C2BA-BC21-4F4A-B805-0AF3A0BE1F8E}"/>
              </a:ext>
            </a:extLst>
          </p:cNvPr>
          <p:cNvSpPr/>
          <p:nvPr/>
        </p:nvSpPr>
        <p:spPr>
          <a:xfrm flipH="1">
            <a:off x="3762086" y="333349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7" name="Rombo 66">
            <a:extLst>
              <a:ext uri="{FF2B5EF4-FFF2-40B4-BE49-F238E27FC236}">
                <a16:creationId xmlns:a16="http://schemas.microsoft.com/office/drawing/2014/main" id="{9F8A9575-1021-48F1-8730-541A50C19488}"/>
              </a:ext>
            </a:extLst>
          </p:cNvPr>
          <p:cNvSpPr/>
          <p:nvPr/>
        </p:nvSpPr>
        <p:spPr>
          <a:xfrm flipH="1">
            <a:off x="3761732" y="228642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8" name="Rombo 67">
            <a:extLst>
              <a:ext uri="{FF2B5EF4-FFF2-40B4-BE49-F238E27FC236}">
                <a16:creationId xmlns:a16="http://schemas.microsoft.com/office/drawing/2014/main" id="{1B94EF8E-32C5-4A05-BD78-B3B754CD704E}"/>
              </a:ext>
            </a:extLst>
          </p:cNvPr>
          <p:cNvSpPr/>
          <p:nvPr/>
        </p:nvSpPr>
        <p:spPr>
          <a:xfrm flipH="1">
            <a:off x="4102346" y="250943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9" name="Rombo 68">
            <a:extLst>
              <a:ext uri="{FF2B5EF4-FFF2-40B4-BE49-F238E27FC236}">
                <a16:creationId xmlns:a16="http://schemas.microsoft.com/office/drawing/2014/main" id="{0B5196DC-2E4B-4A38-BF74-02C6194A595A}"/>
              </a:ext>
            </a:extLst>
          </p:cNvPr>
          <p:cNvSpPr/>
          <p:nvPr/>
        </p:nvSpPr>
        <p:spPr>
          <a:xfrm flipH="1">
            <a:off x="4968650" y="308415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" name="Rombo 69">
            <a:extLst>
              <a:ext uri="{FF2B5EF4-FFF2-40B4-BE49-F238E27FC236}">
                <a16:creationId xmlns:a16="http://schemas.microsoft.com/office/drawing/2014/main" id="{DCD2E6D9-CA57-4C89-85F3-D91048B309AF}"/>
              </a:ext>
            </a:extLst>
          </p:cNvPr>
          <p:cNvSpPr/>
          <p:nvPr/>
        </p:nvSpPr>
        <p:spPr>
          <a:xfrm flipH="1">
            <a:off x="5118810" y="400134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1" name="Rombo 70">
            <a:extLst>
              <a:ext uri="{FF2B5EF4-FFF2-40B4-BE49-F238E27FC236}">
                <a16:creationId xmlns:a16="http://schemas.microsoft.com/office/drawing/2014/main" id="{6A513F6C-3613-4CD6-8133-AAC9520F5EB8}"/>
              </a:ext>
            </a:extLst>
          </p:cNvPr>
          <p:cNvSpPr/>
          <p:nvPr/>
        </p:nvSpPr>
        <p:spPr>
          <a:xfrm flipH="1">
            <a:off x="5576178" y="3254080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2" name="Rombo 71">
            <a:extLst>
              <a:ext uri="{FF2B5EF4-FFF2-40B4-BE49-F238E27FC236}">
                <a16:creationId xmlns:a16="http://schemas.microsoft.com/office/drawing/2014/main" id="{56007E2A-2FE6-4DA7-A54E-96A22B2140A1}"/>
              </a:ext>
            </a:extLst>
          </p:cNvPr>
          <p:cNvSpPr/>
          <p:nvPr/>
        </p:nvSpPr>
        <p:spPr>
          <a:xfrm flipH="1">
            <a:off x="4516280" y="358123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3" name="Rombo 72">
            <a:extLst>
              <a:ext uri="{FF2B5EF4-FFF2-40B4-BE49-F238E27FC236}">
                <a16:creationId xmlns:a16="http://schemas.microsoft.com/office/drawing/2014/main" id="{1EB28F57-FB3B-4DCE-919D-D06CA54CE992}"/>
              </a:ext>
            </a:extLst>
          </p:cNvPr>
          <p:cNvSpPr/>
          <p:nvPr/>
        </p:nvSpPr>
        <p:spPr>
          <a:xfrm flipH="1">
            <a:off x="4977884" y="4911400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4" name="Rombo 73">
            <a:extLst>
              <a:ext uri="{FF2B5EF4-FFF2-40B4-BE49-F238E27FC236}">
                <a16:creationId xmlns:a16="http://schemas.microsoft.com/office/drawing/2014/main" id="{8F59024A-BB74-41D4-AE8E-58325BEA6200}"/>
              </a:ext>
            </a:extLst>
          </p:cNvPr>
          <p:cNvSpPr/>
          <p:nvPr/>
        </p:nvSpPr>
        <p:spPr>
          <a:xfrm flipH="1">
            <a:off x="6433647" y="553445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" name="Rombo 74">
            <a:extLst>
              <a:ext uri="{FF2B5EF4-FFF2-40B4-BE49-F238E27FC236}">
                <a16:creationId xmlns:a16="http://schemas.microsoft.com/office/drawing/2014/main" id="{FCEB0E37-B1D6-4063-8986-4D0B0F023604}"/>
              </a:ext>
            </a:extLst>
          </p:cNvPr>
          <p:cNvSpPr/>
          <p:nvPr/>
        </p:nvSpPr>
        <p:spPr>
          <a:xfrm flipH="1">
            <a:off x="5874120" y="3101680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6" name="Rombo 75">
            <a:extLst>
              <a:ext uri="{FF2B5EF4-FFF2-40B4-BE49-F238E27FC236}">
                <a16:creationId xmlns:a16="http://schemas.microsoft.com/office/drawing/2014/main" id="{3CA70F4C-72F1-48B5-AFC6-A8C3FE65489F}"/>
              </a:ext>
            </a:extLst>
          </p:cNvPr>
          <p:cNvSpPr/>
          <p:nvPr/>
        </p:nvSpPr>
        <p:spPr>
          <a:xfrm flipH="1">
            <a:off x="6244452" y="358123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7" name="Rombo 76">
            <a:extLst>
              <a:ext uri="{FF2B5EF4-FFF2-40B4-BE49-F238E27FC236}">
                <a16:creationId xmlns:a16="http://schemas.microsoft.com/office/drawing/2014/main" id="{F5432B6C-FA38-422A-B358-532BE115CC59}"/>
              </a:ext>
            </a:extLst>
          </p:cNvPr>
          <p:cNvSpPr/>
          <p:nvPr/>
        </p:nvSpPr>
        <p:spPr>
          <a:xfrm flipH="1">
            <a:off x="6519366" y="236558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" name="Rombo 77">
            <a:extLst>
              <a:ext uri="{FF2B5EF4-FFF2-40B4-BE49-F238E27FC236}">
                <a16:creationId xmlns:a16="http://schemas.microsoft.com/office/drawing/2014/main" id="{534761B5-EB93-4587-913D-5A08940965E0}"/>
              </a:ext>
            </a:extLst>
          </p:cNvPr>
          <p:cNvSpPr/>
          <p:nvPr/>
        </p:nvSpPr>
        <p:spPr>
          <a:xfrm flipH="1">
            <a:off x="6915231" y="5158530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" name="Rombo 78">
            <a:extLst>
              <a:ext uri="{FF2B5EF4-FFF2-40B4-BE49-F238E27FC236}">
                <a16:creationId xmlns:a16="http://schemas.microsoft.com/office/drawing/2014/main" id="{BE829ED8-B880-41AB-A324-D6FB499E845C}"/>
              </a:ext>
            </a:extLst>
          </p:cNvPr>
          <p:cNvSpPr/>
          <p:nvPr/>
        </p:nvSpPr>
        <p:spPr>
          <a:xfrm flipH="1">
            <a:off x="7076013" y="469167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0" name="Rombo 79">
            <a:extLst>
              <a:ext uri="{FF2B5EF4-FFF2-40B4-BE49-F238E27FC236}">
                <a16:creationId xmlns:a16="http://schemas.microsoft.com/office/drawing/2014/main" id="{3418E7A6-94DE-4AC6-BE4D-F9ACA870D0DA}"/>
              </a:ext>
            </a:extLst>
          </p:cNvPr>
          <p:cNvSpPr/>
          <p:nvPr/>
        </p:nvSpPr>
        <p:spPr>
          <a:xfrm flipH="1">
            <a:off x="6730827" y="461344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1" name="Rombo 80">
            <a:extLst>
              <a:ext uri="{FF2B5EF4-FFF2-40B4-BE49-F238E27FC236}">
                <a16:creationId xmlns:a16="http://schemas.microsoft.com/office/drawing/2014/main" id="{184FC251-470C-4A8B-B6CD-9BABCCDC0703}"/>
              </a:ext>
            </a:extLst>
          </p:cNvPr>
          <p:cNvSpPr/>
          <p:nvPr/>
        </p:nvSpPr>
        <p:spPr>
          <a:xfrm flipH="1">
            <a:off x="6878269" y="315502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" name="Rombo 81">
            <a:extLst>
              <a:ext uri="{FF2B5EF4-FFF2-40B4-BE49-F238E27FC236}">
                <a16:creationId xmlns:a16="http://schemas.microsoft.com/office/drawing/2014/main" id="{039FFF3F-41E3-4331-8817-1358C164BB39}"/>
              </a:ext>
            </a:extLst>
          </p:cNvPr>
          <p:cNvSpPr/>
          <p:nvPr/>
        </p:nvSpPr>
        <p:spPr>
          <a:xfrm flipH="1">
            <a:off x="7545405" y="5012734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" name="Rombo 82">
            <a:extLst>
              <a:ext uri="{FF2B5EF4-FFF2-40B4-BE49-F238E27FC236}">
                <a16:creationId xmlns:a16="http://schemas.microsoft.com/office/drawing/2014/main" id="{DB5F4DCD-ACDE-4D0B-A42B-4BEC5D0B3176}"/>
              </a:ext>
            </a:extLst>
          </p:cNvPr>
          <p:cNvSpPr/>
          <p:nvPr/>
        </p:nvSpPr>
        <p:spPr>
          <a:xfrm flipH="1">
            <a:off x="7715332" y="553191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" name="Rombo 83">
            <a:extLst>
              <a:ext uri="{FF2B5EF4-FFF2-40B4-BE49-F238E27FC236}">
                <a16:creationId xmlns:a16="http://schemas.microsoft.com/office/drawing/2014/main" id="{DEDB0D8C-10F5-4803-B867-56F5B2853526}"/>
              </a:ext>
            </a:extLst>
          </p:cNvPr>
          <p:cNvSpPr/>
          <p:nvPr/>
        </p:nvSpPr>
        <p:spPr>
          <a:xfrm flipH="1">
            <a:off x="8503138" y="443344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5" name="Rombo 84">
            <a:extLst>
              <a:ext uri="{FF2B5EF4-FFF2-40B4-BE49-F238E27FC236}">
                <a16:creationId xmlns:a16="http://schemas.microsoft.com/office/drawing/2014/main" id="{0A7DF460-F1BB-4B85-AA7A-72383FCB2546}"/>
              </a:ext>
            </a:extLst>
          </p:cNvPr>
          <p:cNvSpPr/>
          <p:nvPr/>
        </p:nvSpPr>
        <p:spPr>
          <a:xfrm flipH="1">
            <a:off x="7737496" y="424904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6" name="Rombo 85">
            <a:extLst>
              <a:ext uri="{FF2B5EF4-FFF2-40B4-BE49-F238E27FC236}">
                <a16:creationId xmlns:a16="http://schemas.microsoft.com/office/drawing/2014/main" id="{D2F30D4B-2492-424F-B190-826A8B5CCCAE}"/>
              </a:ext>
            </a:extLst>
          </p:cNvPr>
          <p:cNvSpPr/>
          <p:nvPr/>
        </p:nvSpPr>
        <p:spPr>
          <a:xfrm flipH="1">
            <a:off x="8012410" y="303339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7" name="Rombo 86">
            <a:extLst>
              <a:ext uri="{FF2B5EF4-FFF2-40B4-BE49-F238E27FC236}">
                <a16:creationId xmlns:a16="http://schemas.microsoft.com/office/drawing/2014/main" id="{0B21127F-FEC9-48C1-8350-47BE8D653332}"/>
              </a:ext>
            </a:extLst>
          </p:cNvPr>
          <p:cNvSpPr/>
          <p:nvPr/>
        </p:nvSpPr>
        <p:spPr>
          <a:xfrm flipH="1">
            <a:off x="8371313" y="382283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8" name="Rombo 87">
            <a:extLst>
              <a:ext uri="{FF2B5EF4-FFF2-40B4-BE49-F238E27FC236}">
                <a16:creationId xmlns:a16="http://schemas.microsoft.com/office/drawing/2014/main" id="{FBABB8FC-B943-4D0E-809F-9B2436FEFBF8}"/>
              </a:ext>
            </a:extLst>
          </p:cNvPr>
          <p:cNvSpPr/>
          <p:nvPr/>
        </p:nvSpPr>
        <p:spPr>
          <a:xfrm flipH="1">
            <a:off x="8690516" y="2300648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9" name="Rombo 88">
            <a:extLst>
              <a:ext uri="{FF2B5EF4-FFF2-40B4-BE49-F238E27FC236}">
                <a16:creationId xmlns:a16="http://schemas.microsoft.com/office/drawing/2014/main" id="{6934DE74-0E7B-4743-8761-9D2FAE21ADF5}"/>
              </a:ext>
            </a:extLst>
          </p:cNvPr>
          <p:cNvSpPr/>
          <p:nvPr/>
        </p:nvSpPr>
        <p:spPr>
          <a:xfrm flipH="1">
            <a:off x="8930546" y="245558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D05F7DEB-E385-44FB-84C7-3DDD2BB96AB2}"/>
              </a:ext>
            </a:extLst>
          </p:cNvPr>
          <p:cNvSpPr/>
          <p:nvPr/>
        </p:nvSpPr>
        <p:spPr>
          <a:xfrm>
            <a:off x="8177662" y="1737084"/>
            <a:ext cx="1260000" cy="1260000"/>
          </a:xfrm>
          <a:prstGeom prst="ellipse">
            <a:avLst/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51FE1BF3-EB7B-4636-841C-61DB70EAE36E}"/>
              </a:ext>
            </a:extLst>
          </p:cNvPr>
          <p:cNvCxnSpPr/>
          <p:nvPr/>
        </p:nvCxnSpPr>
        <p:spPr>
          <a:xfrm>
            <a:off x="8162970" y="2396191"/>
            <a:ext cx="630000" cy="0"/>
          </a:xfrm>
          <a:prstGeom prst="line">
            <a:avLst/>
          </a:prstGeom>
          <a:ln>
            <a:solidFill>
              <a:srgbClr val="FF5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EBCE021-F05D-4665-BA4F-D538543BC0BB}"/>
              </a:ext>
            </a:extLst>
          </p:cNvPr>
          <p:cNvSpPr txBox="1"/>
          <p:nvPr/>
        </p:nvSpPr>
        <p:spPr>
          <a:xfrm>
            <a:off x="8385201" y="2085883"/>
            <a:ext cx="2648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i="1" dirty="0"/>
              <a:t>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290721"/>
      </p:ext>
    </p:extLst>
  </p:cSld>
  <p:clrMapOvr>
    <a:masterClrMapping/>
  </p:clrMapOvr>
  <p:transition spd="med" advTm="296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0433A-A78D-44F3-A8D3-E3C6E7D4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Sebastián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A062CD-9E8C-41EE-BE8F-17603F4EE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520" y="1851025"/>
            <a:ext cx="7721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Chilean, soon to get my PhD</a:t>
            </a:r>
          </a:p>
          <a:p>
            <a:pPr>
              <a:lnSpc>
                <a:spcPct val="150000"/>
              </a:lnSpc>
            </a:pPr>
            <a:r>
              <a:rPr lang="en-GB" dirty="0"/>
              <a:t>Made my thesis about similarity in the Semantic Web</a:t>
            </a:r>
          </a:p>
          <a:p>
            <a:pPr>
              <a:lnSpc>
                <a:spcPct val="150000"/>
              </a:lnSpc>
            </a:pPr>
            <a:r>
              <a:rPr lang="en-GB" dirty="0"/>
              <a:t>Will be working with Olaf as postdoc</a:t>
            </a:r>
          </a:p>
          <a:p>
            <a:pPr>
              <a:lnSpc>
                <a:spcPct val="150000"/>
              </a:lnSpc>
            </a:pPr>
            <a:r>
              <a:rPr lang="en-GB" dirty="0"/>
              <a:t>Hope to travel soon to Sweden</a:t>
            </a:r>
          </a:p>
          <a:p>
            <a:pPr>
              <a:lnSpc>
                <a:spcPct val="150000"/>
              </a:lnSpc>
            </a:pPr>
            <a:r>
              <a:rPr lang="en-GB" dirty="0"/>
              <a:t>Love coffee and beer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C90FA8-76A0-48F4-873C-3FF6A060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3</a:t>
            </a:fld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5AFA05-6D42-40C2-802A-05063751E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52" t="353" r="7851"/>
          <a:stretch/>
        </p:blipFill>
        <p:spPr>
          <a:xfrm rot="5400000">
            <a:off x="411307" y="2528424"/>
            <a:ext cx="4150365" cy="28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9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99FA5-59A4-4D90-B4F8-7F51DCFA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– Nearest Neighbours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D6EF4D-95C9-46FB-9A7A-E91E09154B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30</a:t>
            </a:fld>
            <a:endParaRPr lang="en-GB" dirty="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1C329C8B-1E26-45A6-B909-AA5F672B11F8}"/>
              </a:ext>
            </a:extLst>
          </p:cNvPr>
          <p:cNvSpPr txBox="1"/>
          <p:nvPr/>
        </p:nvSpPr>
        <p:spPr>
          <a:xfrm>
            <a:off x="1884680" y="6038595"/>
            <a:ext cx="9134900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GB" sz="2400" dirty="0"/>
              <a:t>Find all pairs (   ,   ) such that     is one of the k nearest neighbours of </a:t>
            </a:r>
          </a:p>
        </p:txBody>
      </p:sp>
      <p:sp>
        <p:nvSpPr>
          <p:cNvPr id="82" name="Rombo 81">
            <a:extLst>
              <a:ext uri="{FF2B5EF4-FFF2-40B4-BE49-F238E27FC236}">
                <a16:creationId xmlns:a16="http://schemas.microsoft.com/office/drawing/2014/main" id="{5275C47D-E778-4D4E-89BF-27E478033E37}"/>
              </a:ext>
            </a:extLst>
          </p:cNvPr>
          <p:cNvSpPr/>
          <p:nvPr/>
        </p:nvSpPr>
        <p:spPr>
          <a:xfrm>
            <a:off x="3635367" y="617164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" name="Rombo 82">
            <a:extLst>
              <a:ext uri="{FF2B5EF4-FFF2-40B4-BE49-F238E27FC236}">
                <a16:creationId xmlns:a16="http://schemas.microsoft.com/office/drawing/2014/main" id="{FEA69441-2538-46BF-8A38-2B2E7C5E12B9}"/>
              </a:ext>
            </a:extLst>
          </p:cNvPr>
          <p:cNvSpPr/>
          <p:nvPr/>
        </p:nvSpPr>
        <p:spPr>
          <a:xfrm>
            <a:off x="3907699" y="616559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" name="Rombo 83">
            <a:extLst>
              <a:ext uri="{FF2B5EF4-FFF2-40B4-BE49-F238E27FC236}">
                <a16:creationId xmlns:a16="http://schemas.microsoft.com/office/drawing/2014/main" id="{F93134C7-3A27-4B9B-A40E-D1C0D67C8235}"/>
              </a:ext>
            </a:extLst>
          </p:cNvPr>
          <p:cNvSpPr/>
          <p:nvPr/>
        </p:nvSpPr>
        <p:spPr>
          <a:xfrm>
            <a:off x="2996229" y="333753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5" name="Rombo 84">
            <a:extLst>
              <a:ext uri="{FF2B5EF4-FFF2-40B4-BE49-F238E27FC236}">
                <a16:creationId xmlns:a16="http://schemas.microsoft.com/office/drawing/2014/main" id="{F1021F14-9151-4CD4-8F18-4FBF78D9CFA9}"/>
              </a:ext>
            </a:extLst>
          </p:cNvPr>
          <p:cNvSpPr/>
          <p:nvPr/>
        </p:nvSpPr>
        <p:spPr>
          <a:xfrm>
            <a:off x="3492969" y="348716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6" name="Rombo 85">
            <a:extLst>
              <a:ext uri="{FF2B5EF4-FFF2-40B4-BE49-F238E27FC236}">
                <a16:creationId xmlns:a16="http://schemas.microsoft.com/office/drawing/2014/main" id="{F758E51C-586D-4750-A22E-45F8D9AA849D}"/>
              </a:ext>
            </a:extLst>
          </p:cNvPr>
          <p:cNvSpPr/>
          <p:nvPr/>
        </p:nvSpPr>
        <p:spPr>
          <a:xfrm>
            <a:off x="3646091" y="393003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7" name="Rombo 86">
            <a:extLst>
              <a:ext uri="{FF2B5EF4-FFF2-40B4-BE49-F238E27FC236}">
                <a16:creationId xmlns:a16="http://schemas.microsoft.com/office/drawing/2014/main" id="{4EB75EA7-B2F0-4AEF-87C8-EA33C582FAFF}"/>
              </a:ext>
            </a:extLst>
          </p:cNvPr>
          <p:cNvSpPr/>
          <p:nvPr/>
        </p:nvSpPr>
        <p:spPr>
          <a:xfrm>
            <a:off x="2801537" y="4300451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8" name="Rombo 87">
            <a:extLst>
              <a:ext uri="{FF2B5EF4-FFF2-40B4-BE49-F238E27FC236}">
                <a16:creationId xmlns:a16="http://schemas.microsoft.com/office/drawing/2014/main" id="{083BB54F-7113-434D-977B-E8D48BA7FE31}"/>
              </a:ext>
            </a:extLst>
          </p:cNvPr>
          <p:cNvSpPr/>
          <p:nvPr/>
        </p:nvSpPr>
        <p:spPr>
          <a:xfrm>
            <a:off x="5731080" y="3431195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9" name="Rombo 88">
            <a:extLst>
              <a:ext uri="{FF2B5EF4-FFF2-40B4-BE49-F238E27FC236}">
                <a16:creationId xmlns:a16="http://schemas.microsoft.com/office/drawing/2014/main" id="{A007FC0A-F654-4089-B076-FA0377CD57F3}"/>
              </a:ext>
            </a:extLst>
          </p:cNvPr>
          <p:cNvSpPr/>
          <p:nvPr/>
        </p:nvSpPr>
        <p:spPr>
          <a:xfrm>
            <a:off x="5035973" y="210622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0" name="Rombo 89">
            <a:extLst>
              <a:ext uri="{FF2B5EF4-FFF2-40B4-BE49-F238E27FC236}">
                <a16:creationId xmlns:a16="http://schemas.microsoft.com/office/drawing/2014/main" id="{70BF1FB0-DC97-4866-8D7D-E80C050257BA}"/>
              </a:ext>
            </a:extLst>
          </p:cNvPr>
          <p:cNvSpPr/>
          <p:nvPr/>
        </p:nvSpPr>
        <p:spPr>
          <a:xfrm>
            <a:off x="3772751" y="463361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1" name="Rombo 90">
            <a:extLst>
              <a:ext uri="{FF2B5EF4-FFF2-40B4-BE49-F238E27FC236}">
                <a16:creationId xmlns:a16="http://schemas.microsoft.com/office/drawing/2014/main" id="{538D27C5-E6A2-4216-8828-7B9142260151}"/>
              </a:ext>
            </a:extLst>
          </p:cNvPr>
          <p:cNvSpPr/>
          <p:nvPr/>
        </p:nvSpPr>
        <p:spPr>
          <a:xfrm>
            <a:off x="3826091" y="487135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2" name="Rombo 91">
            <a:extLst>
              <a:ext uri="{FF2B5EF4-FFF2-40B4-BE49-F238E27FC236}">
                <a16:creationId xmlns:a16="http://schemas.microsoft.com/office/drawing/2014/main" id="{2FA477EE-D36A-4198-BE42-FCAE74D80BFA}"/>
              </a:ext>
            </a:extLst>
          </p:cNvPr>
          <p:cNvSpPr/>
          <p:nvPr/>
        </p:nvSpPr>
        <p:spPr>
          <a:xfrm>
            <a:off x="4733335" y="480435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3" name="Rombo 92">
            <a:extLst>
              <a:ext uri="{FF2B5EF4-FFF2-40B4-BE49-F238E27FC236}">
                <a16:creationId xmlns:a16="http://schemas.microsoft.com/office/drawing/2014/main" id="{6F858E0C-69FA-406A-965A-D26C0599B00A}"/>
              </a:ext>
            </a:extLst>
          </p:cNvPr>
          <p:cNvSpPr/>
          <p:nvPr/>
        </p:nvSpPr>
        <p:spPr>
          <a:xfrm>
            <a:off x="4414225" y="264225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4" name="Rombo 93">
            <a:extLst>
              <a:ext uri="{FF2B5EF4-FFF2-40B4-BE49-F238E27FC236}">
                <a16:creationId xmlns:a16="http://schemas.microsoft.com/office/drawing/2014/main" id="{1AD9658C-02AA-4A53-9814-A150D2F9A10B}"/>
              </a:ext>
            </a:extLst>
          </p:cNvPr>
          <p:cNvSpPr/>
          <p:nvPr/>
        </p:nvSpPr>
        <p:spPr>
          <a:xfrm>
            <a:off x="3870511" y="347037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5" name="Rombo 94">
            <a:extLst>
              <a:ext uri="{FF2B5EF4-FFF2-40B4-BE49-F238E27FC236}">
                <a16:creationId xmlns:a16="http://schemas.microsoft.com/office/drawing/2014/main" id="{907A74EE-6594-4BCA-9C55-7E0B9AE10389}"/>
              </a:ext>
            </a:extLst>
          </p:cNvPr>
          <p:cNvSpPr/>
          <p:nvPr/>
        </p:nvSpPr>
        <p:spPr>
          <a:xfrm>
            <a:off x="4011349" y="2694068"/>
            <a:ext cx="214540" cy="211406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6" name="Rombo 95">
            <a:extLst>
              <a:ext uri="{FF2B5EF4-FFF2-40B4-BE49-F238E27FC236}">
                <a16:creationId xmlns:a16="http://schemas.microsoft.com/office/drawing/2014/main" id="{CEC60D76-CFDF-402F-94A8-0E0BA2CCDDCD}"/>
              </a:ext>
            </a:extLst>
          </p:cNvPr>
          <p:cNvSpPr/>
          <p:nvPr/>
        </p:nvSpPr>
        <p:spPr>
          <a:xfrm>
            <a:off x="6663992" y="498654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7" name="Rombo 96">
            <a:extLst>
              <a:ext uri="{FF2B5EF4-FFF2-40B4-BE49-F238E27FC236}">
                <a16:creationId xmlns:a16="http://schemas.microsoft.com/office/drawing/2014/main" id="{1FE2C4ED-29F2-4B3A-B769-2E0E8426ABD7}"/>
              </a:ext>
            </a:extLst>
          </p:cNvPr>
          <p:cNvSpPr/>
          <p:nvPr/>
        </p:nvSpPr>
        <p:spPr>
          <a:xfrm>
            <a:off x="5438141" y="504878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8" name="Rombo 97">
            <a:extLst>
              <a:ext uri="{FF2B5EF4-FFF2-40B4-BE49-F238E27FC236}">
                <a16:creationId xmlns:a16="http://schemas.microsoft.com/office/drawing/2014/main" id="{F05A4208-A8BF-4081-AA3D-74414AEB3007}"/>
              </a:ext>
            </a:extLst>
          </p:cNvPr>
          <p:cNvSpPr/>
          <p:nvPr/>
        </p:nvSpPr>
        <p:spPr>
          <a:xfrm>
            <a:off x="5384969" y="431856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9" name="Rombo 98">
            <a:extLst>
              <a:ext uri="{FF2B5EF4-FFF2-40B4-BE49-F238E27FC236}">
                <a16:creationId xmlns:a16="http://schemas.microsoft.com/office/drawing/2014/main" id="{54D72F2B-CEA2-4202-8886-02EB8D167713}"/>
              </a:ext>
            </a:extLst>
          </p:cNvPr>
          <p:cNvSpPr/>
          <p:nvPr/>
        </p:nvSpPr>
        <p:spPr>
          <a:xfrm>
            <a:off x="6998885" y="374859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0" name="Rombo 99">
            <a:extLst>
              <a:ext uri="{FF2B5EF4-FFF2-40B4-BE49-F238E27FC236}">
                <a16:creationId xmlns:a16="http://schemas.microsoft.com/office/drawing/2014/main" id="{06F4EA3B-383F-455C-9BD3-B9133B65EBCC}"/>
              </a:ext>
            </a:extLst>
          </p:cNvPr>
          <p:cNvSpPr/>
          <p:nvPr/>
        </p:nvSpPr>
        <p:spPr>
          <a:xfrm>
            <a:off x="5160941" y="236073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1" name="Rombo 100">
            <a:extLst>
              <a:ext uri="{FF2B5EF4-FFF2-40B4-BE49-F238E27FC236}">
                <a16:creationId xmlns:a16="http://schemas.microsoft.com/office/drawing/2014/main" id="{6464B0ED-6F6F-4338-9AF9-43E72001CBA9}"/>
              </a:ext>
            </a:extLst>
          </p:cNvPr>
          <p:cNvSpPr/>
          <p:nvPr/>
        </p:nvSpPr>
        <p:spPr>
          <a:xfrm>
            <a:off x="3750877" y="331645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2" name="Rombo 101">
            <a:extLst>
              <a:ext uri="{FF2B5EF4-FFF2-40B4-BE49-F238E27FC236}">
                <a16:creationId xmlns:a16="http://schemas.microsoft.com/office/drawing/2014/main" id="{68F92180-D10D-4BB8-8ABA-3F7458932294}"/>
              </a:ext>
            </a:extLst>
          </p:cNvPr>
          <p:cNvSpPr/>
          <p:nvPr/>
        </p:nvSpPr>
        <p:spPr>
          <a:xfrm>
            <a:off x="3750523" y="2269380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3" name="Rombo 102">
            <a:extLst>
              <a:ext uri="{FF2B5EF4-FFF2-40B4-BE49-F238E27FC236}">
                <a16:creationId xmlns:a16="http://schemas.microsoft.com/office/drawing/2014/main" id="{6416E015-1992-46B2-BCE7-B8ED34EC8288}"/>
              </a:ext>
            </a:extLst>
          </p:cNvPr>
          <p:cNvSpPr/>
          <p:nvPr/>
        </p:nvSpPr>
        <p:spPr>
          <a:xfrm>
            <a:off x="4091137" y="249239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4" name="Rombo 103">
            <a:extLst>
              <a:ext uri="{FF2B5EF4-FFF2-40B4-BE49-F238E27FC236}">
                <a16:creationId xmlns:a16="http://schemas.microsoft.com/office/drawing/2014/main" id="{D3280675-1BEA-4BAB-A8B3-F3CD23157300}"/>
              </a:ext>
            </a:extLst>
          </p:cNvPr>
          <p:cNvSpPr/>
          <p:nvPr/>
        </p:nvSpPr>
        <p:spPr>
          <a:xfrm>
            <a:off x="4927945" y="3067114"/>
            <a:ext cx="214540" cy="211406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5" name="Rombo 104">
            <a:extLst>
              <a:ext uri="{FF2B5EF4-FFF2-40B4-BE49-F238E27FC236}">
                <a16:creationId xmlns:a16="http://schemas.microsoft.com/office/drawing/2014/main" id="{BD5CAD3F-A141-4B09-AFEC-8D9219F1C88C}"/>
              </a:ext>
            </a:extLst>
          </p:cNvPr>
          <p:cNvSpPr/>
          <p:nvPr/>
        </p:nvSpPr>
        <p:spPr>
          <a:xfrm>
            <a:off x="5107601" y="398430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6" name="Rombo 105">
            <a:extLst>
              <a:ext uri="{FF2B5EF4-FFF2-40B4-BE49-F238E27FC236}">
                <a16:creationId xmlns:a16="http://schemas.microsoft.com/office/drawing/2014/main" id="{AC2BEFC0-839D-4B18-9AEE-D51D96F205D1}"/>
              </a:ext>
            </a:extLst>
          </p:cNvPr>
          <p:cNvSpPr/>
          <p:nvPr/>
        </p:nvSpPr>
        <p:spPr>
          <a:xfrm>
            <a:off x="5564969" y="323703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7" name="Rombo 106">
            <a:extLst>
              <a:ext uri="{FF2B5EF4-FFF2-40B4-BE49-F238E27FC236}">
                <a16:creationId xmlns:a16="http://schemas.microsoft.com/office/drawing/2014/main" id="{F197125B-2D97-4E16-B925-4F301DB2CB7F}"/>
              </a:ext>
            </a:extLst>
          </p:cNvPr>
          <p:cNvSpPr/>
          <p:nvPr/>
        </p:nvSpPr>
        <p:spPr>
          <a:xfrm>
            <a:off x="4505071" y="3564188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8" name="Rombo 107">
            <a:extLst>
              <a:ext uri="{FF2B5EF4-FFF2-40B4-BE49-F238E27FC236}">
                <a16:creationId xmlns:a16="http://schemas.microsoft.com/office/drawing/2014/main" id="{96902F53-9F6E-4677-906A-3EE5F176EE70}"/>
              </a:ext>
            </a:extLst>
          </p:cNvPr>
          <p:cNvSpPr/>
          <p:nvPr/>
        </p:nvSpPr>
        <p:spPr>
          <a:xfrm>
            <a:off x="4966675" y="489435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9" name="Rombo 108">
            <a:extLst>
              <a:ext uri="{FF2B5EF4-FFF2-40B4-BE49-F238E27FC236}">
                <a16:creationId xmlns:a16="http://schemas.microsoft.com/office/drawing/2014/main" id="{D43CB069-4A76-45CD-8AD4-03C21A670CAF}"/>
              </a:ext>
            </a:extLst>
          </p:cNvPr>
          <p:cNvSpPr/>
          <p:nvPr/>
        </p:nvSpPr>
        <p:spPr>
          <a:xfrm>
            <a:off x="6422438" y="551740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0" name="Rombo 109">
            <a:extLst>
              <a:ext uri="{FF2B5EF4-FFF2-40B4-BE49-F238E27FC236}">
                <a16:creationId xmlns:a16="http://schemas.microsoft.com/office/drawing/2014/main" id="{8223B736-4421-4E40-8FFB-19EC154A09C6}"/>
              </a:ext>
            </a:extLst>
          </p:cNvPr>
          <p:cNvSpPr/>
          <p:nvPr/>
        </p:nvSpPr>
        <p:spPr>
          <a:xfrm>
            <a:off x="5862911" y="308463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1" name="Rombo 110">
            <a:extLst>
              <a:ext uri="{FF2B5EF4-FFF2-40B4-BE49-F238E27FC236}">
                <a16:creationId xmlns:a16="http://schemas.microsoft.com/office/drawing/2014/main" id="{00DADDEB-64E4-4BB1-88F7-DFB0D63F84CE}"/>
              </a:ext>
            </a:extLst>
          </p:cNvPr>
          <p:cNvSpPr/>
          <p:nvPr/>
        </p:nvSpPr>
        <p:spPr>
          <a:xfrm>
            <a:off x="6233243" y="356418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2" name="Rombo 111">
            <a:extLst>
              <a:ext uri="{FF2B5EF4-FFF2-40B4-BE49-F238E27FC236}">
                <a16:creationId xmlns:a16="http://schemas.microsoft.com/office/drawing/2014/main" id="{7A216CA1-CAAD-49C3-B698-D3182EB3A506}"/>
              </a:ext>
            </a:extLst>
          </p:cNvPr>
          <p:cNvSpPr/>
          <p:nvPr/>
        </p:nvSpPr>
        <p:spPr>
          <a:xfrm>
            <a:off x="6508157" y="234854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3" name="Rombo 112">
            <a:extLst>
              <a:ext uri="{FF2B5EF4-FFF2-40B4-BE49-F238E27FC236}">
                <a16:creationId xmlns:a16="http://schemas.microsoft.com/office/drawing/2014/main" id="{76D319B7-EE0D-4207-B8BF-310A4E12EF42}"/>
              </a:ext>
            </a:extLst>
          </p:cNvPr>
          <p:cNvSpPr/>
          <p:nvPr/>
        </p:nvSpPr>
        <p:spPr>
          <a:xfrm>
            <a:off x="6904022" y="5141486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4" name="Rombo 113">
            <a:extLst>
              <a:ext uri="{FF2B5EF4-FFF2-40B4-BE49-F238E27FC236}">
                <a16:creationId xmlns:a16="http://schemas.microsoft.com/office/drawing/2014/main" id="{D229D87A-37ED-4B0D-AEE8-9932E2280D82}"/>
              </a:ext>
            </a:extLst>
          </p:cNvPr>
          <p:cNvSpPr/>
          <p:nvPr/>
        </p:nvSpPr>
        <p:spPr>
          <a:xfrm>
            <a:off x="7064804" y="467463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5" name="Rombo 114">
            <a:extLst>
              <a:ext uri="{FF2B5EF4-FFF2-40B4-BE49-F238E27FC236}">
                <a16:creationId xmlns:a16="http://schemas.microsoft.com/office/drawing/2014/main" id="{18049208-616D-490F-BFA3-A2BF7E453E6F}"/>
              </a:ext>
            </a:extLst>
          </p:cNvPr>
          <p:cNvSpPr/>
          <p:nvPr/>
        </p:nvSpPr>
        <p:spPr>
          <a:xfrm>
            <a:off x="6719618" y="4596402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6" name="Rombo 115">
            <a:extLst>
              <a:ext uri="{FF2B5EF4-FFF2-40B4-BE49-F238E27FC236}">
                <a16:creationId xmlns:a16="http://schemas.microsoft.com/office/drawing/2014/main" id="{81FF4573-E454-49AD-90C3-6B4037DF2A97}"/>
              </a:ext>
            </a:extLst>
          </p:cNvPr>
          <p:cNvSpPr/>
          <p:nvPr/>
        </p:nvSpPr>
        <p:spPr>
          <a:xfrm>
            <a:off x="6867060" y="313797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7" name="Rombo 116">
            <a:extLst>
              <a:ext uri="{FF2B5EF4-FFF2-40B4-BE49-F238E27FC236}">
                <a16:creationId xmlns:a16="http://schemas.microsoft.com/office/drawing/2014/main" id="{9D6C0AA0-9B18-46E6-AF0B-D15CE82E1D38}"/>
              </a:ext>
            </a:extLst>
          </p:cNvPr>
          <p:cNvSpPr/>
          <p:nvPr/>
        </p:nvSpPr>
        <p:spPr>
          <a:xfrm>
            <a:off x="7534196" y="4995690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8" name="Rombo 117">
            <a:extLst>
              <a:ext uri="{FF2B5EF4-FFF2-40B4-BE49-F238E27FC236}">
                <a16:creationId xmlns:a16="http://schemas.microsoft.com/office/drawing/2014/main" id="{8E2056BC-5CB5-40AF-AE08-F92D5243C176}"/>
              </a:ext>
            </a:extLst>
          </p:cNvPr>
          <p:cNvSpPr/>
          <p:nvPr/>
        </p:nvSpPr>
        <p:spPr>
          <a:xfrm>
            <a:off x="7704123" y="551486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9" name="Rombo 118">
            <a:extLst>
              <a:ext uri="{FF2B5EF4-FFF2-40B4-BE49-F238E27FC236}">
                <a16:creationId xmlns:a16="http://schemas.microsoft.com/office/drawing/2014/main" id="{C96D6A0A-C92B-40E7-B7D8-513737348C5E}"/>
              </a:ext>
            </a:extLst>
          </p:cNvPr>
          <p:cNvSpPr/>
          <p:nvPr/>
        </p:nvSpPr>
        <p:spPr>
          <a:xfrm>
            <a:off x="8491929" y="4416402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0" name="Rombo 119">
            <a:extLst>
              <a:ext uri="{FF2B5EF4-FFF2-40B4-BE49-F238E27FC236}">
                <a16:creationId xmlns:a16="http://schemas.microsoft.com/office/drawing/2014/main" id="{DBCCBEA9-5AAC-4BD7-9530-B765C0732CE5}"/>
              </a:ext>
            </a:extLst>
          </p:cNvPr>
          <p:cNvSpPr/>
          <p:nvPr/>
        </p:nvSpPr>
        <p:spPr>
          <a:xfrm>
            <a:off x="7726287" y="4231998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1" name="Rombo 120">
            <a:extLst>
              <a:ext uri="{FF2B5EF4-FFF2-40B4-BE49-F238E27FC236}">
                <a16:creationId xmlns:a16="http://schemas.microsoft.com/office/drawing/2014/main" id="{85E64524-DE1E-49B9-A96C-ED70DBD929BD}"/>
              </a:ext>
            </a:extLst>
          </p:cNvPr>
          <p:cNvSpPr/>
          <p:nvPr/>
        </p:nvSpPr>
        <p:spPr>
          <a:xfrm>
            <a:off x="8001201" y="301635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2" name="Rombo 121">
            <a:extLst>
              <a:ext uri="{FF2B5EF4-FFF2-40B4-BE49-F238E27FC236}">
                <a16:creationId xmlns:a16="http://schemas.microsoft.com/office/drawing/2014/main" id="{8F64C511-452D-4E22-B5B8-8F0559466634}"/>
              </a:ext>
            </a:extLst>
          </p:cNvPr>
          <p:cNvSpPr/>
          <p:nvPr/>
        </p:nvSpPr>
        <p:spPr>
          <a:xfrm>
            <a:off x="8360104" y="3805786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3" name="Rombo 122">
            <a:extLst>
              <a:ext uri="{FF2B5EF4-FFF2-40B4-BE49-F238E27FC236}">
                <a16:creationId xmlns:a16="http://schemas.microsoft.com/office/drawing/2014/main" id="{E5C2C2AA-7BCB-44EC-99FC-1A9457D3E598}"/>
              </a:ext>
            </a:extLst>
          </p:cNvPr>
          <p:cNvSpPr/>
          <p:nvPr/>
        </p:nvSpPr>
        <p:spPr>
          <a:xfrm>
            <a:off x="8679307" y="2283604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4" name="Rombo 123">
            <a:extLst>
              <a:ext uri="{FF2B5EF4-FFF2-40B4-BE49-F238E27FC236}">
                <a16:creationId xmlns:a16="http://schemas.microsoft.com/office/drawing/2014/main" id="{B4792E94-7ABD-4B97-848B-C0184B45E8A7}"/>
              </a:ext>
            </a:extLst>
          </p:cNvPr>
          <p:cNvSpPr/>
          <p:nvPr/>
        </p:nvSpPr>
        <p:spPr>
          <a:xfrm>
            <a:off x="8919337" y="243854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8" name="Rombo 127">
            <a:extLst>
              <a:ext uri="{FF2B5EF4-FFF2-40B4-BE49-F238E27FC236}">
                <a16:creationId xmlns:a16="http://schemas.microsoft.com/office/drawing/2014/main" id="{35BF2A33-0581-41E9-82C9-CD5DFD013C7C}"/>
              </a:ext>
            </a:extLst>
          </p:cNvPr>
          <p:cNvSpPr/>
          <p:nvPr/>
        </p:nvSpPr>
        <p:spPr>
          <a:xfrm>
            <a:off x="5462952" y="6165594"/>
            <a:ext cx="180000" cy="180000"/>
          </a:xfrm>
          <a:prstGeom prst="diamond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9" name="Rombo 128">
            <a:extLst>
              <a:ext uri="{FF2B5EF4-FFF2-40B4-BE49-F238E27FC236}">
                <a16:creationId xmlns:a16="http://schemas.microsoft.com/office/drawing/2014/main" id="{504193DF-8AEC-48BD-BA9C-98FB9BF0817B}"/>
              </a:ext>
            </a:extLst>
          </p:cNvPr>
          <p:cNvSpPr/>
          <p:nvPr/>
        </p:nvSpPr>
        <p:spPr>
          <a:xfrm>
            <a:off x="10343242" y="6165594"/>
            <a:ext cx="180000" cy="180000"/>
          </a:xfrm>
          <a:prstGeom prst="diamond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GB" sz="1600" dirty="0">
              <a:solidFill>
                <a:srgbClr val="FFFFFF"/>
              </a:solidFill>
              <a:sym typeface="Helvetica Neue Medium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8E4DA8D-D2E7-4747-8914-48667CD4907D}"/>
              </a:ext>
            </a:extLst>
          </p:cNvPr>
          <p:cNvCxnSpPr>
            <a:cxnSpLocks/>
            <a:stCxn id="107" idx="1"/>
            <a:endCxn id="94" idx="3"/>
          </p:cNvCxnSpPr>
          <p:nvPr/>
        </p:nvCxnSpPr>
        <p:spPr>
          <a:xfrm flipH="1" flipV="1">
            <a:off x="4050511" y="3560376"/>
            <a:ext cx="454560" cy="93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834E0CF-DCD5-4195-AA2E-4B75B31F0EBA}"/>
              </a:ext>
            </a:extLst>
          </p:cNvPr>
          <p:cNvCxnSpPr>
            <a:stCxn id="107" idx="3"/>
            <a:endCxn id="104" idx="2"/>
          </p:cNvCxnSpPr>
          <p:nvPr/>
        </p:nvCxnSpPr>
        <p:spPr>
          <a:xfrm flipV="1">
            <a:off x="4685071" y="3278520"/>
            <a:ext cx="350144" cy="375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73D3B49-75BA-4102-9126-5384A27FCFC8}"/>
              </a:ext>
            </a:extLst>
          </p:cNvPr>
          <p:cNvCxnSpPr>
            <a:cxnSpLocks/>
            <a:stCxn id="107" idx="3"/>
            <a:endCxn id="105" idx="1"/>
          </p:cNvCxnSpPr>
          <p:nvPr/>
        </p:nvCxnSpPr>
        <p:spPr>
          <a:xfrm>
            <a:off x="4685071" y="3654188"/>
            <a:ext cx="422530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D49632F-5653-4901-8EB2-BD5922E8FEF1}"/>
              </a:ext>
            </a:extLst>
          </p:cNvPr>
          <p:cNvSpPr txBox="1"/>
          <p:nvPr/>
        </p:nvSpPr>
        <p:spPr>
          <a:xfrm>
            <a:off x="1884680" y="225992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k=3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866203"/>
      </p:ext>
    </p:extLst>
  </p:cSld>
  <p:clrMapOvr>
    <a:masterClrMapping/>
  </p:clrMapOvr>
  <p:transition spd="med" advTm="291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66529-BB40-4624-9791-A084167F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1F6E3D-98C5-49AF-A0B2-F5757751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7015"/>
            <a:ext cx="10515600" cy="321994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Note that a brute force algorithm computing the join will verify that each pair of objects satisfies the similarity criteria, which is a </a:t>
            </a:r>
            <a:r>
              <a:rPr lang="en-GB" b="1" dirty="0"/>
              <a:t>nested loop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13E13F-F4DC-487A-AF69-8D12BB21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44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5"/>
    </mc:Choice>
    <mc:Fallback xmlns="">
      <p:transition spd="slow" advTm="1735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C7E94-3007-4F9B-98FA-C5A0BBF5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– Example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90E9F9-8DA7-41CC-96A0-C81793EA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pairs of Latin American and European countries with the most similar GDP and Human Development Index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8EBBBD6-87AB-4A7E-A60E-037047CDCB21}"/>
              </a:ext>
            </a:extLst>
          </p:cNvPr>
          <p:cNvSpPr/>
          <p:nvPr/>
        </p:nvSpPr>
        <p:spPr>
          <a:xfrm>
            <a:off x="1300378" y="3205942"/>
            <a:ext cx="2813901" cy="2861035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752AA2E-AC27-47AD-9A71-4C6D2F341704}"/>
              </a:ext>
            </a:extLst>
          </p:cNvPr>
          <p:cNvSpPr/>
          <p:nvPr/>
        </p:nvSpPr>
        <p:spPr>
          <a:xfrm>
            <a:off x="7819907" y="3206943"/>
            <a:ext cx="2813901" cy="2861035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E17DF4-0567-43D5-B981-9F1F2D48B74C}"/>
              </a:ext>
            </a:extLst>
          </p:cNvPr>
          <p:cNvSpPr txBox="1"/>
          <p:nvPr/>
        </p:nvSpPr>
        <p:spPr>
          <a:xfrm>
            <a:off x="2158217" y="373227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2F934A8-886E-452C-8C96-E03BDAB19897}"/>
              </a:ext>
            </a:extLst>
          </p:cNvPr>
          <p:cNvSpPr txBox="1"/>
          <p:nvPr/>
        </p:nvSpPr>
        <p:spPr>
          <a:xfrm>
            <a:off x="1580818" y="5044168"/>
            <a:ext cx="6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Brazil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2F6EB62-C80D-4CCB-829E-B8F47985C345}"/>
              </a:ext>
            </a:extLst>
          </p:cNvPr>
          <p:cNvSpPr txBox="1"/>
          <p:nvPr/>
        </p:nvSpPr>
        <p:spPr>
          <a:xfrm>
            <a:off x="2945131" y="4546888"/>
            <a:ext cx="109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Argentina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489EFD-0C9F-4E84-B341-9E0758ED8426}"/>
              </a:ext>
            </a:extLst>
          </p:cNvPr>
          <p:cNvSpPr txBox="1"/>
          <p:nvPr/>
        </p:nvSpPr>
        <p:spPr>
          <a:xfrm>
            <a:off x="1619226" y="4177556"/>
            <a:ext cx="61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Peru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8FD106-BA4A-4970-8F82-35786616F588}"/>
              </a:ext>
            </a:extLst>
          </p:cNvPr>
          <p:cNvSpPr txBox="1"/>
          <p:nvPr/>
        </p:nvSpPr>
        <p:spPr>
          <a:xfrm>
            <a:off x="2377475" y="550683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Bolivia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6D3E394-53D4-4BE4-9F1A-3F9E7D06692D}"/>
              </a:ext>
            </a:extLst>
          </p:cNvPr>
          <p:cNvSpPr txBox="1"/>
          <p:nvPr/>
        </p:nvSpPr>
        <p:spPr>
          <a:xfrm>
            <a:off x="2377475" y="4152901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Mexico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B343E8F-6E3E-4532-9EB2-B510C326553D}"/>
              </a:ext>
            </a:extLst>
          </p:cNvPr>
          <p:cNvSpPr txBox="1"/>
          <p:nvPr/>
        </p:nvSpPr>
        <p:spPr>
          <a:xfrm>
            <a:off x="2564032" y="3480137"/>
            <a:ext cx="93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Panama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21450F0-EE12-440B-9A45-7517F63B29D5}"/>
              </a:ext>
            </a:extLst>
          </p:cNvPr>
          <p:cNvSpPr txBox="1"/>
          <p:nvPr/>
        </p:nvSpPr>
        <p:spPr>
          <a:xfrm>
            <a:off x="1745009" y="4705967"/>
            <a:ext cx="120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El Salvador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5D199A8-37FA-4855-915D-6959DAC7A0C7}"/>
              </a:ext>
            </a:extLst>
          </p:cNvPr>
          <p:cNvSpPr txBox="1"/>
          <p:nvPr/>
        </p:nvSpPr>
        <p:spPr>
          <a:xfrm>
            <a:off x="2876917" y="5163093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Ecuador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653E83D-4C77-42E4-82AC-BF1C5AE089F1}"/>
              </a:ext>
            </a:extLst>
          </p:cNvPr>
          <p:cNvSpPr txBox="1"/>
          <p:nvPr/>
        </p:nvSpPr>
        <p:spPr>
          <a:xfrm>
            <a:off x="9395753" y="5260443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France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78DB122-82B4-43EF-AC9E-D2342F64C9EC}"/>
              </a:ext>
            </a:extLst>
          </p:cNvPr>
          <p:cNvSpPr txBox="1"/>
          <p:nvPr/>
        </p:nvSpPr>
        <p:spPr>
          <a:xfrm>
            <a:off x="9123947" y="3481138"/>
            <a:ext cx="96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Portugal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0E22B83-7D95-4AA0-89EC-8BFA09240115}"/>
              </a:ext>
            </a:extLst>
          </p:cNvPr>
          <p:cNvSpPr txBox="1"/>
          <p:nvPr/>
        </p:nvSpPr>
        <p:spPr>
          <a:xfrm>
            <a:off x="8048966" y="3842831"/>
            <a:ext cx="10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Germany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45298D-018A-43CD-8418-9544EFFBEB61}"/>
              </a:ext>
            </a:extLst>
          </p:cNvPr>
          <p:cNvSpPr txBox="1"/>
          <p:nvPr/>
        </p:nvSpPr>
        <p:spPr>
          <a:xfrm>
            <a:off x="8501778" y="550116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Russia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C32AF20-C23D-4CC5-952D-35FD317275AC}"/>
              </a:ext>
            </a:extLst>
          </p:cNvPr>
          <p:cNvSpPr txBox="1"/>
          <p:nvPr/>
        </p:nvSpPr>
        <p:spPr>
          <a:xfrm>
            <a:off x="8584249" y="5005418"/>
            <a:ext cx="85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Greece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AA5626-A0D3-4001-8B4A-B616D3464CA6}"/>
              </a:ext>
            </a:extLst>
          </p:cNvPr>
          <p:cNvSpPr txBox="1"/>
          <p:nvPr/>
        </p:nvSpPr>
        <p:spPr>
          <a:xfrm>
            <a:off x="9607765" y="4580035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Ireland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238C4BE-B74A-418E-ACDF-F420B7B491A3}"/>
              </a:ext>
            </a:extLst>
          </p:cNvPr>
          <p:cNvSpPr txBox="1"/>
          <p:nvPr/>
        </p:nvSpPr>
        <p:spPr>
          <a:xfrm>
            <a:off x="7902332" y="4623266"/>
            <a:ext cx="13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Montenegro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78B47AC-D98E-443C-9FC8-0B1CFDD4D89D}"/>
              </a:ext>
            </a:extLst>
          </p:cNvPr>
          <p:cNvSpPr txBox="1"/>
          <p:nvPr/>
        </p:nvSpPr>
        <p:spPr>
          <a:xfrm>
            <a:off x="8921552" y="4153902"/>
            <a:ext cx="92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Sweden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6246AB0-1ADF-43E2-A9A2-69544E714971}"/>
              </a:ext>
            </a:extLst>
          </p:cNvPr>
          <p:cNvSpPr/>
          <p:nvPr/>
        </p:nvSpPr>
        <p:spPr>
          <a:xfrm>
            <a:off x="5256245" y="498184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CC7A816-C9DD-49FA-8905-B6E26454E10D}"/>
              </a:ext>
            </a:extLst>
          </p:cNvPr>
          <p:cNvSpPr/>
          <p:nvPr/>
        </p:nvSpPr>
        <p:spPr>
          <a:xfrm>
            <a:off x="6421275" y="4315816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C15D7EA-F979-4CB1-BF8A-8DCB5CFB0F21}"/>
              </a:ext>
            </a:extLst>
          </p:cNvPr>
          <p:cNvSpPr/>
          <p:nvPr/>
        </p:nvSpPr>
        <p:spPr>
          <a:xfrm>
            <a:off x="5926743" y="5398369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1A8D8D7-C315-40B4-9943-6E7B66CC53B3}"/>
              </a:ext>
            </a:extLst>
          </p:cNvPr>
          <p:cNvSpPr/>
          <p:nvPr/>
        </p:nvSpPr>
        <p:spPr>
          <a:xfrm>
            <a:off x="5937761" y="5080142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0F2C185-A215-4303-AD96-89C52EFFB7B7}"/>
              </a:ext>
            </a:extLst>
          </p:cNvPr>
          <p:cNvSpPr/>
          <p:nvPr/>
        </p:nvSpPr>
        <p:spPr>
          <a:xfrm>
            <a:off x="5328493" y="5268410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7338857-9196-46B9-87A0-AA8E9297862D}"/>
              </a:ext>
            </a:extLst>
          </p:cNvPr>
          <p:cNvSpPr/>
          <p:nvPr/>
        </p:nvSpPr>
        <p:spPr>
          <a:xfrm>
            <a:off x="6369747" y="542240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22DF308F-BFC0-4EBD-A018-736371048835}"/>
              </a:ext>
            </a:extLst>
          </p:cNvPr>
          <p:cNvSpPr/>
          <p:nvPr/>
        </p:nvSpPr>
        <p:spPr>
          <a:xfrm>
            <a:off x="5749000" y="461001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A92372F-ABCD-4151-9C47-774334FEBF57}"/>
              </a:ext>
            </a:extLst>
          </p:cNvPr>
          <p:cNvSpPr/>
          <p:nvPr/>
        </p:nvSpPr>
        <p:spPr>
          <a:xfrm>
            <a:off x="6508680" y="5322202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A286522-312B-4BEA-977E-96820DCD8A70}"/>
              </a:ext>
            </a:extLst>
          </p:cNvPr>
          <p:cNvSpPr/>
          <p:nvPr/>
        </p:nvSpPr>
        <p:spPr>
          <a:xfrm>
            <a:off x="6523007" y="5632938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orma en L 34">
            <a:extLst>
              <a:ext uri="{FF2B5EF4-FFF2-40B4-BE49-F238E27FC236}">
                <a16:creationId xmlns:a16="http://schemas.microsoft.com/office/drawing/2014/main" id="{86A98ADA-9E01-434F-93C7-925ACB6D8AC7}"/>
              </a:ext>
            </a:extLst>
          </p:cNvPr>
          <p:cNvSpPr/>
          <p:nvPr/>
        </p:nvSpPr>
        <p:spPr>
          <a:xfrm>
            <a:off x="4896112" y="3681493"/>
            <a:ext cx="2449590" cy="2250692"/>
          </a:xfrm>
          <a:prstGeom prst="corner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E2A0357-B5B9-4804-ACAC-937A60D27EF4}"/>
              </a:ext>
            </a:extLst>
          </p:cNvPr>
          <p:cNvSpPr txBox="1"/>
          <p:nvPr/>
        </p:nvSpPr>
        <p:spPr>
          <a:xfrm>
            <a:off x="6020380" y="6040353"/>
            <a:ext cx="66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GDP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1541E31-A999-4361-8F1F-8291873CA6B3}"/>
              </a:ext>
            </a:extLst>
          </p:cNvPr>
          <p:cNvSpPr txBox="1"/>
          <p:nvPr/>
        </p:nvSpPr>
        <p:spPr>
          <a:xfrm>
            <a:off x="4243870" y="4736656"/>
            <a:ext cx="602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HDI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8FCBC95-DE62-4710-9A33-4D151489DA95}"/>
              </a:ext>
            </a:extLst>
          </p:cNvPr>
          <p:cNvSpPr/>
          <p:nvPr/>
        </p:nvSpPr>
        <p:spPr>
          <a:xfrm>
            <a:off x="6754368" y="5124616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C0859D3-9813-44E4-A6D6-C92C61136B3E}"/>
              </a:ext>
            </a:extLst>
          </p:cNvPr>
          <p:cNvSpPr/>
          <p:nvPr/>
        </p:nvSpPr>
        <p:spPr>
          <a:xfrm>
            <a:off x="6053299" y="4286471"/>
            <a:ext cx="143830" cy="1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5843202-9600-4668-9838-1CD20767BBBB}"/>
              </a:ext>
            </a:extLst>
          </p:cNvPr>
          <p:cNvSpPr/>
          <p:nvPr/>
        </p:nvSpPr>
        <p:spPr>
          <a:xfrm>
            <a:off x="6385265" y="5132065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7C3A5AF-986F-4B8F-B165-A21BE9F1E339}"/>
              </a:ext>
            </a:extLst>
          </p:cNvPr>
          <p:cNvSpPr/>
          <p:nvPr/>
        </p:nvSpPr>
        <p:spPr>
          <a:xfrm>
            <a:off x="6190600" y="4500482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6E46473A-07F3-43B9-B4E3-DEC66EED789A}"/>
              </a:ext>
            </a:extLst>
          </p:cNvPr>
          <p:cNvSpPr/>
          <p:nvPr/>
        </p:nvSpPr>
        <p:spPr>
          <a:xfrm>
            <a:off x="5944461" y="4829429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0281E1FE-5266-4C73-A085-7F103B405B98}"/>
              </a:ext>
            </a:extLst>
          </p:cNvPr>
          <p:cNvSpPr/>
          <p:nvPr/>
        </p:nvSpPr>
        <p:spPr>
          <a:xfrm>
            <a:off x="6707373" y="4159013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216822BE-93BC-4A14-92B2-C2E05E9F909C}"/>
              </a:ext>
            </a:extLst>
          </p:cNvPr>
          <p:cNvSpPr/>
          <p:nvPr/>
        </p:nvSpPr>
        <p:spPr>
          <a:xfrm>
            <a:off x="6637146" y="4649192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F5D7C9A7-98D6-4AFB-92BE-8139BE53897D}"/>
              </a:ext>
            </a:extLst>
          </p:cNvPr>
          <p:cNvSpPr/>
          <p:nvPr/>
        </p:nvSpPr>
        <p:spPr>
          <a:xfrm>
            <a:off x="6496757" y="4936223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40CE59C8-A064-4B24-8687-ABC1016C6B45}"/>
              </a:ext>
            </a:extLst>
          </p:cNvPr>
          <p:cNvSpPr/>
          <p:nvPr/>
        </p:nvSpPr>
        <p:spPr>
          <a:xfrm>
            <a:off x="6935560" y="4431621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B572488-C445-49B8-9025-7C81FC661ED4}"/>
              </a:ext>
            </a:extLst>
          </p:cNvPr>
          <p:cNvSpPr/>
          <p:nvPr/>
        </p:nvSpPr>
        <p:spPr>
          <a:xfrm>
            <a:off x="6161299" y="4783132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1E8FAB-6ADF-458B-AD79-613B49849ECE}"/>
              </a:ext>
            </a:extLst>
          </p:cNvPr>
          <p:cNvSpPr/>
          <p:nvPr/>
        </p:nvSpPr>
        <p:spPr>
          <a:xfrm>
            <a:off x="5959268" y="4594230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3B87D8-5F07-4389-BDD6-60E2AB735182}"/>
              </a:ext>
            </a:extLst>
          </p:cNvPr>
          <p:cNvSpPr/>
          <p:nvPr/>
        </p:nvSpPr>
        <p:spPr>
          <a:xfrm>
            <a:off x="5628149" y="4944948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BDBF814-8B6F-4B55-8D4E-337803BF9BEB}"/>
              </a:ext>
            </a:extLst>
          </p:cNvPr>
          <p:cNvSpPr/>
          <p:nvPr/>
        </p:nvSpPr>
        <p:spPr>
          <a:xfrm>
            <a:off x="6935560" y="3827718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23A1ACFD-74B7-4DD7-BBCB-251A2D4661D9}"/>
              </a:ext>
            </a:extLst>
          </p:cNvPr>
          <p:cNvSpPr/>
          <p:nvPr/>
        </p:nvSpPr>
        <p:spPr>
          <a:xfrm>
            <a:off x="6416676" y="4004745"/>
            <a:ext cx="143830" cy="1369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CC7313C0-1E47-4B5F-B51C-F2160E5EC9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32</a:t>
            </a:fld>
            <a:endParaRPr lang="en-GB" dirty="0"/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DE29B57F-737E-4D52-8739-357D3AB7C881}"/>
              </a:ext>
            </a:extLst>
          </p:cNvPr>
          <p:cNvCxnSpPr>
            <a:cxnSpLocks/>
            <a:stCxn id="25" idx="7"/>
            <a:endCxn id="43" idx="3"/>
          </p:cNvCxnSpPr>
          <p:nvPr/>
        </p:nvCxnSpPr>
        <p:spPr>
          <a:xfrm flipV="1">
            <a:off x="6544042" y="4275932"/>
            <a:ext cx="184394" cy="59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58C7A6CA-C336-485D-80DE-CD87DC5E660C}"/>
              </a:ext>
            </a:extLst>
          </p:cNvPr>
          <p:cNvCxnSpPr>
            <a:cxnSpLocks/>
            <a:stCxn id="39" idx="5"/>
            <a:endCxn id="41" idx="0"/>
          </p:cNvCxnSpPr>
          <p:nvPr/>
        </p:nvCxnSpPr>
        <p:spPr>
          <a:xfrm>
            <a:off x="6176066" y="4403390"/>
            <a:ext cx="86449" cy="9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7843290F-8FED-4529-9EDA-ECB17062219C}"/>
              </a:ext>
            </a:extLst>
          </p:cNvPr>
          <p:cNvCxnSpPr>
            <a:stCxn id="30" idx="6"/>
            <a:endCxn id="48" idx="2"/>
          </p:cNvCxnSpPr>
          <p:nvPr/>
        </p:nvCxnSpPr>
        <p:spPr>
          <a:xfrm flipV="1">
            <a:off x="5892830" y="4662720"/>
            <a:ext cx="66438" cy="15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FE2BF31A-8857-4DB7-AA5C-0D8A1B9919AF}"/>
              </a:ext>
            </a:extLst>
          </p:cNvPr>
          <p:cNvCxnSpPr>
            <a:cxnSpLocks/>
            <a:stCxn id="24" idx="6"/>
            <a:endCxn id="49" idx="3"/>
          </p:cNvCxnSpPr>
          <p:nvPr/>
        </p:nvCxnSpPr>
        <p:spPr>
          <a:xfrm>
            <a:off x="5400075" y="5050331"/>
            <a:ext cx="249137" cy="11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FC2029A0-CB0E-48C7-873A-DCE814DCF393}"/>
              </a:ext>
            </a:extLst>
          </p:cNvPr>
          <p:cNvCxnSpPr>
            <a:cxnSpLocks/>
            <a:stCxn id="28" idx="7"/>
            <a:endCxn id="49" idx="3"/>
          </p:cNvCxnSpPr>
          <p:nvPr/>
        </p:nvCxnSpPr>
        <p:spPr>
          <a:xfrm flipV="1">
            <a:off x="5451260" y="5061867"/>
            <a:ext cx="197952" cy="226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6D28DEFB-96A8-4CF3-8829-17B0D3DBC159}"/>
              </a:ext>
            </a:extLst>
          </p:cNvPr>
          <p:cNvCxnSpPr>
            <a:cxnSpLocks/>
            <a:stCxn id="32" idx="0"/>
            <a:endCxn id="40" idx="4"/>
          </p:cNvCxnSpPr>
          <p:nvPr/>
        </p:nvCxnSpPr>
        <p:spPr>
          <a:xfrm flipH="1" flipV="1">
            <a:off x="6457180" y="5269044"/>
            <a:ext cx="137742" cy="363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D440634D-B6FC-4766-A9F4-C179EA14066D}"/>
              </a:ext>
            </a:extLst>
          </p:cNvPr>
          <p:cNvCxnSpPr>
            <a:cxnSpLocks/>
            <a:stCxn id="27" idx="0"/>
            <a:endCxn id="42" idx="4"/>
          </p:cNvCxnSpPr>
          <p:nvPr/>
        </p:nvCxnSpPr>
        <p:spPr>
          <a:xfrm flipV="1">
            <a:off x="6009676" y="4966408"/>
            <a:ext cx="6700" cy="11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5458C-1FBA-4015-81BA-EFD979E9CC17}"/>
              </a:ext>
            </a:extLst>
          </p:cNvPr>
          <p:cNvCxnSpPr>
            <a:cxnSpLocks/>
            <a:stCxn id="38" idx="0"/>
            <a:endCxn id="45" idx="5"/>
          </p:cNvCxnSpPr>
          <p:nvPr/>
        </p:nvCxnSpPr>
        <p:spPr>
          <a:xfrm flipH="1" flipV="1">
            <a:off x="6619524" y="5053142"/>
            <a:ext cx="206759" cy="71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EEDCF6C3-CCA4-464E-9FB8-3DB3EE99868C}"/>
              </a:ext>
            </a:extLst>
          </p:cNvPr>
          <p:cNvCxnSpPr>
            <a:cxnSpLocks/>
            <a:stCxn id="26" idx="6"/>
            <a:endCxn id="40" idx="4"/>
          </p:cNvCxnSpPr>
          <p:nvPr/>
        </p:nvCxnSpPr>
        <p:spPr>
          <a:xfrm flipV="1">
            <a:off x="6070573" y="5269044"/>
            <a:ext cx="386607" cy="1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75277D01-1059-4A16-ABC0-D6A83B4A05AD}"/>
              </a:ext>
            </a:extLst>
          </p:cNvPr>
          <p:cNvCxnSpPr>
            <a:cxnSpLocks/>
            <a:stCxn id="29" idx="0"/>
            <a:endCxn id="40" idx="4"/>
          </p:cNvCxnSpPr>
          <p:nvPr/>
        </p:nvCxnSpPr>
        <p:spPr>
          <a:xfrm flipV="1">
            <a:off x="6441662" y="5269044"/>
            <a:ext cx="15518" cy="153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2AB3A8D-9941-4F52-8537-262FBA2A1A72}"/>
              </a:ext>
            </a:extLst>
          </p:cNvPr>
          <p:cNvCxnSpPr>
            <a:cxnSpLocks/>
            <a:stCxn id="31" idx="1"/>
            <a:endCxn id="40" idx="4"/>
          </p:cNvCxnSpPr>
          <p:nvPr/>
        </p:nvCxnSpPr>
        <p:spPr>
          <a:xfrm flipH="1" flipV="1">
            <a:off x="6457180" y="5269044"/>
            <a:ext cx="72563" cy="73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43897915"/>
      </p:ext>
    </p:extLst>
  </p:cSld>
  <p:clrMapOvr>
    <a:masterClrMapping/>
  </p:clrMapOvr>
  <p:transition spd="med" advTm="513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545A1-398A-42A3-A015-439D18D8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Clustering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9ADEA0-6FD4-403C-8620-82C7748E77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DAEB44-9A7A-4A61-961C-C888D37CC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91" y="172934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7400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F82D3-E221-44E4-9AEF-8B9ECAF5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4.- Similarity Joins in SPARQL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C6925B-749C-4192-A50B-C5A7561FF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D55E67-3CB8-450F-8AA9-BBB5433E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94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"/>
    </mc:Choice>
    <mc:Fallback xmlns="">
      <p:transition spd="slow" advTm="211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0F53A5-DF94-473E-A5B6-D785CCD1F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0625" y="2884235"/>
            <a:ext cx="9810750" cy="1089529"/>
          </a:xfrm>
        </p:spPr>
        <p:txBody>
          <a:bodyPr/>
          <a:lstStyle/>
          <a:p>
            <a:r>
              <a:rPr lang="en-GB" sz="3600" i="1" dirty="0"/>
              <a:t>We propose to extend SPARQL to support a similarity join operator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ACD2E9-B9CD-4251-9882-510454C085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741882"/>
      </p:ext>
    </p:extLst>
  </p:cSld>
  <p:clrMapOvr>
    <a:masterClrMapping/>
  </p:clrMapOvr>
  <p:transition spd="med" advTm="7672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CFE7A-09B6-44C0-BFC0-A5B6A869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3185EB9-A250-4151-BB50-62C51434D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759517"/>
              </p:ext>
            </p:extLst>
          </p:nvPr>
        </p:nvGraphicFramePr>
        <p:xfrm>
          <a:off x="727788" y="2490083"/>
          <a:ext cx="1061890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0684">
                  <a:extLst>
                    <a:ext uri="{9D8B030D-6E8A-4147-A177-3AD203B41FA5}">
                      <a16:colId xmlns:a16="http://schemas.microsoft.com/office/drawing/2014/main" val="1601596902"/>
                    </a:ext>
                  </a:extLst>
                </a:gridCol>
                <a:gridCol w="1286193">
                  <a:extLst>
                    <a:ext uri="{9D8B030D-6E8A-4147-A177-3AD203B41FA5}">
                      <a16:colId xmlns:a16="http://schemas.microsoft.com/office/drawing/2014/main" val="3707228676"/>
                    </a:ext>
                  </a:extLst>
                </a:gridCol>
                <a:gridCol w="1206818">
                  <a:extLst>
                    <a:ext uri="{9D8B030D-6E8A-4147-A177-3AD203B41FA5}">
                      <a16:colId xmlns:a16="http://schemas.microsoft.com/office/drawing/2014/main" val="2804934813"/>
                    </a:ext>
                  </a:extLst>
                </a:gridCol>
                <a:gridCol w="1394143">
                  <a:extLst>
                    <a:ext uri="{9D8B030D-6E8A-4147-A177-3AD203B41FA5}">
                      <a16:colId xmlns:a16="http://schemas.microsoft.com/office/drawing/2014/main" val="2399000075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2638866249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3408461517"/>
                    </a:ext>
                  </a:extLst>
                </a:gridCol>
                <a:gridCol w="1483868">
                  <a:extLst>
                    <a:ext uri="{9D8B030D-6E8A-4147-A177-3AD203B41FA5}">
                      <a16:colId xmlns:a16="http://schemas.microsoft.com/office/drawing/2014/main" val="1694344237"/>
                    </a:ext>
                  </a:extLst>
                </a:gridCol>
                <a:gridCol w="1136643">
                  <a:extLst>
                    <a:ext uri="{9D8B030D-6E8A-4147-A177-3AD203B41FA5}">
                      <a16:colId xmlns:a16="http://schemas.microsoft.com/office/drawing/2014/main" val="371734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</a:t>
                      </a:r>
                    </a:p>
                    <a:p>
                      <a:r>
                        <a:rPr lang="en-GB" dirty="0"/>
                        <a:t>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Range </a:t>
                      </a:r>
                    </a:p>
                    <a:p>
                      <a:r>
                        <a:rPr lang="en-GB" dirty="0"/>
                        <a:t>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Knn</a:t>
                      </a:r>
                      <a:r>
                        <a:rPr lang="en-GB" dirty="0"/>
                        <a:t> </a:t>
                      </a:r>
                    </a:p>
                    <a:p>
                      <a:r>
                        <a:rPr lang="en-GB" dirty="0"/>
                        <a:t>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Subquadratic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Semantic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22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[Silva et al., 2013]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DBSimJoin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69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[Kiefer et al., 2007]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SPARQL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iSPARQL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0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</a:t>
                      </a:r>
                      <a:r>
                        <a:rPr lang="en-GB" dirty="0" err="1"/>
                        <a:t>Galkin</a:t>
                      </a:r>
                      <a:r>
                        <a:rPr lang="en-GB" dirty="0"/>
                        <a:t> et al., 2017]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SPARQL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MSimJoin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81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[Ferrada et al., 2020]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SPARQL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SJ-SPARQL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289487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45C30D-A772-47C0-AE05-7791DC66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36</a:t>
            </a:fld>
            <a:endParaRPr lang="en-GB" dirty="0"/>
          </a:p>
        </p:txBody>
      </p:sp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9D5B0A84-92B3-42DD-AFFA-67EA6B2E3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4597" y="3823576"/>
            <a:ext cx="431277" cy="431277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2E528FF4-BF27-4726-84DC-B4DADC46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9155" y="4228007"/>
            <a:ext cx="431277" cy="431277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4975DCAC-0D49-4F76-9ACE-84EDC0094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6241" y="4228007"/>
            <a:ext cx="431277" cy="431277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A2BF6F1C-68A1-4534-B50C-9697AC3C8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571" y="4228007"/>
            <a:ext cx="431277" cy="431277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E4F4F53A-DC27-4064-A3EA-55F00D666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849" y="4200594"/>
            <a:ext cx="431277" cy="431277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B1AF2340-9F73-4B56-A881-30ED6989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7892" y="3503256"/>
            <a:ext cx="431277" cy="431277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6B65D63B-C013-4669-83AE-A099761FA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1528" y="3080406"/>
            <a:ext cx="431277" cy="431277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5FC0CC17-0A6A-4121-BAAE-029217975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8753" y="3102290"/>
            <a:ext cx="431277" cy="431277"/>
          </a:xfrm>
          <a:prstGeom prst="rect">
            <a:avLst/>
          </a:prstGeom>
        </p:spPr>
      </p:pic>
      <p:pic>
        <p:nvPicPr>
          <p:cNvPr id="23" name="Gráfico 22" descr="Marca de verificación">
            <a:extLst>
              <a:ext uri="{FF2B5EF4-FFF2-40B4-BE49-F238E27FC236}">
                <a16:creationId xmlns:a16="http://schemas.microsoft.com/office/drawing/2014/main" id="{379D6F9F-1B01-4004-87E8-04C73B324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956" y="3096218"/>
            <a:ext cx="431277" cy="431277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C812A918-E0D7-4D8E-BBCA-A35D93DA8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6490" y="3113743"/>
            <a:ext cx="432000" cy="432000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9DF053C8-5D86-4A3F-BAC8-1C0BB4430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3375" y="3467770"/>
            <a:ext cx="432000" cy="432000"/>
          </a:xfrm>
          <a:prstGeom prst="rect">
            <a:avLst/>
          </a:prstGeom>
        </p:spPr>
      </p:pic>
      <p:pic>
        <p:nvPicPr>
          <p:cNvPr id="29" name="Gráfico 28" descr="Cerrar">
            <a:extLst>
              <a:ext uri="{FF2B5EF4-FFF2-40B4-BE49-F238E27FC236}">
                <a16:creationId xmlns:a16="http://schemas.microsoft.com/office/drawing/2014/main" id="{1D71C62D-289C-4221-A88F-1C4795F22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3276" y="3458706"/>
            <a:ext cx="432000" cy="432000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30723764-08BD-425F-8FAC-94EE079F4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7312" y="3470320"/>
            <a:ext cx="432000" cy="432000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BF2383F-6F5D-4D8E-945C-19F5C55A2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0322" y="3865270"/>
            <a:ext cx="432000" cy="432000"/>
          </a:xfrm>
          <a:prstGeom prst="rect">
            <a:avLst/>
          </a:prstGeom>
        </p:spPr>
      </p:pic>
      <p:pic>
        <p:nvPicPr>
          <p:cNvPr id="35" name="Gráfico 34" descr="Cerrar">
            <a:extLst>
              <a:ext uri="{FF2B5EF4-FFF2-40B4-BE49-F238E27FC236}">
                <a16:creationId xmlns:a16="http://schemas.microsoft.com/office/drawing/2014/main" id="{7E952A99-73FB-4099-8067-71EF7F657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3849" y="3837383"/>
            <a:ext cx="432000" cy="432000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AFAABAFA-437C-4351-BE34-2BCB4B037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6490" y="3829509"/>
            <a:ext cx="432000" cy="432000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E3F7A4A8-69E8-4EB7-922F-9EEDF5CBA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7712" y="3083086"/>
            <a:ext cx="432000" cy="432000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E85F7828-5535-4A98-9B3C-B1085710A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7712" y="3456082"/>
            <a:ext cx="432000" cy="432000"/>
          </a:xfrm>
          <a:prstGeom prst="rect">
            <a:avLst/>
          </a:prstGeom>
        </p:spPr>
      </p:pic>
      <p:pic>
        <p:nvPicPr>
          <p:cNvPr id="45" name="Gráfico 44" descr="Cerrar">
            <a:extLst>
              <a:ext uri="{FF2B5EF4-FFF2-40B4-BE49-F238E27FC236}">
                <a16:creationId xmlns:a16="http://schemas.microsoft.com/office/drawing/2014/main" id="{A71274C3-816F-41E1-8100-D1E0A79EB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2425" y="4200594"/>
            <a:ext cx="432000" cy="432000"/>
          </a:xfrm>
          <a:prstGeom prst="rect">
            <a:avLst/>
          </a:prstGeom>
        </p:spPr>
      </p:pic>
      <p:pic>
        <p:nvPicPr>
          <p:cNvPr id="46" name="Gráfico 45" descr="Signo de interrogación">
            <a:extLst>
              <a:ext uri="{FF2B5EF4-FFF2-40B4-BE49-F238E27FC236}">
                <a16:creationId xmlns:a16="http://schemas.microsoft.com/office/drawing/2014/main" id="{1967DDDD-9821-4E04-8DAF-601F8DEA0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43474" y="383529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95"/>
    </mc:Choice>
    <mc:Fallback xmlns="">
      <p:transition spd="slow" advTm="7269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0AB4783-0FF5-4590-B9CF-C811321BEB3B}"/>
              </a:ext>
            </a:extLst>
          </p:cNvPr>
          <p:cNvSpPr/>
          <p:nvPr/>
        </p:nvSpPr>
        <p:spPr>
          <a:xfrm>
            <a:off x="1046375" y="238026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C47234B-5080-4C8C-BE98-41EBED8E391B}"/>
              </a:ext>
            </a:extLst>
          </p:cNvPr>
          <p:cNvSpPr/>
          <p:nvPr/>
        </p:nvSpPr>
        <p:spPr>
          <a:xfrm>
            <a:off x="3181152" y="238262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453A220-6691-4071-8313-7850A8C9CD72}"/>
              </a:ext>
            </a:extLst>
          </p:cNvPr>
          <p:cNvSpPr/>
          <p:nvPr/>
        </p:nvSpPr>
        <p:spPr>
          <a:xfrm>
            <a:off x="5315929" y="238262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364C693-8659-4720-B619-0F26381C7C2F}"/>
              </a:ext>
            </a:extLst>
          </p:cNvPr>
          <p:cNvSpPr/>
          <p:nvPr/>
        </p:nvSpPr>
        <p:spPr>
          <a:xfrm>
            <a:off x="7687948" y="238262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7EDBAB-FD12-4082-91B8-E0E80C744962}"/>
              </a:ext>
            </a:extLst>
          </p:cNvPr>
          <p:cNvSpPr/>
          <p:nvPr/>
        </p:nvSpPr>
        <p:spPr>
          <a:xfrm>
            <a:off x="9822724" y="238262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C037F90-EA0C-45B4-9DD3-81AF17E4B72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95427" y="283746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7DE169C-162A-47BD-AABB-0668EF971D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02224" y="283982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5A9E29-B75E-474C-BCAD-DA87B1FE655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937000" y="283982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AB1321D-C685-419E-A2FF-81ECE0012D3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30204" y="283982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D1D2E09-1411-4FA9-BA87-9EF6CAF5FF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37</a:t>
            </a:fld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53103B4-0EDD-4CB9-8547-6D2B0ACD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2151"/>
      </p:ext>
    </p:extLst>
  </p:cSld>
  <p:clrMapOvr>
    <a:masterClrMapping/>
  </p:clrMapOvr>
  <p:transition spd="med" advTm="89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ACBAE-E9C3-4EEC-96E0-DAB627372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Grammar Extension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74196-09DA-49B4-9728-09BDD27B9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042" y="2389695"/>
            <a:ext cx="11764958" cy="4037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SimilarityGraphPattern</a:t>
            </a:r>
            <a:r>
              <a:rPr lang="en-GB" sz="2200" dirty="0">
                <a:effectLst/>
                <a:latin typeface="Consolas" panose="020B0609020204030204" pitchFamily="49" charset="0"/>
              </a:rPr>
              <a:t> ::= 	</a:t>
            </a:r>
            <a:r>
              <a:rPr lang="en-GB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'SIMILARITY JOIN ON (' </a:t>
            </a:r>
            <a:r>
              <a:rPr lang="en-GB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2200" dirty="0">
                <a:effectLst/>
                <a:latin typeface="Consolas" panose="020B0609020204030204" pitchFamily="49" charset="0"/>
              </a:rPr>
              <a:t>+ </a:t>
            </a:r>
            <a:r>
              <a:rPr lang="en-GB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') ('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2200" dirty="0">
                <a:effectLst/>
                <a:latin typeface="Consolas" panose="020B0609020204030204" pitchFamily="49" charset="0"/>
              </a:rPr>
              <a:t>+ </a:t>
            </a:r>
            <a:r>
              <a:rPr lang="en-GB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lang="en-GB" sz="2200" dirty="0">
                <a:effectLst/>
                <a:latin typeface="Consolas" panose="020B0609020204030204" pitchFamily="49" charset="0"/>
              </a:rPr>
              <a:t> 					(</a:t>
            </a:r>
            <a:r>
              <a:rPr lang="en-GB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'TOP'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GB" sz="2200" dirty="0">
                <a:effectLst/>
                <a:latin typeface="Consolas" panose="020B0609020204030204" pitchFamily="49" charset="0"/>
              </a:rPr>
              <a:t> |</a:t>
            </a:r>
            <a:r>
              <a:rPr lang="en-GB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'WITHIN'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GB" sz="2200" dirty="0">
                <a:effectLst/>
                <a:latin typeface="Consolas" panose="020B0609020204030204" pitchFamily="49" charset="0"/>
              </a:rPr>
              <a:t> ) 							</a:t>
            </a:r>
            <a:r>
              <a:rPr lang="en-GB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'DISTANCE'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iri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'AS'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2200" dirty="0">
                <a:effectLst/>
                <a:latin typeface="Consolas" panose="020B0609020204030204" pitchFamily="49" charset="0"/>
              </a:rPr>
              <a:t> 								 </a:t>
            </a:r>
            <a:r>
              <a:rPr lang="en-GB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GroupGraphPattern</a:t>
            </a:r>
            <a:r>
              <a:rPr lang="en-GB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GB" sz="220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GraphPatternNotTriples</a:t>
            </a:r>
            <a:r>
              <a:rPr lang="en-GB" sz="2200" dirty="0">
                <a:effectLst/>
                <a:latin typeface="Consolas" panose="020B0609020204030204" pitchFamily="49" charset="0"/>
              </a:rPr>
              <a:t> ::= 	</a:t>
            </a:r>
            <a:r>
              <a:rPr lang="en-GB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GroupOrUnionGraphPattern</a:t>
            </a:r>
            <a:r>
              <a:rPr lang="en-GB" sz="2200" dirty="0">
                <a:effectLst/>
                <a:latin typeface="Consolas" panose="020B0609020204030204" pitchFamily="49" charset="0"/>
              </a:rPr>
              <a:t> |...| 							</a:t>
            </a:r>
            <a:r>
              <a:rPr lang="en-GB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SimilarityGraphPattern</a:t>
            </a:r>
            <a:endParaRPr lang="en-GB" sz="22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C019D-28A3-43EE-A537-AE622EF5EF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172829"/>
      </p:ext>
    </p:extLst>
  </p:cSld>
  <p:clrMapOvr>
    <a:masterClrMapping/>
  </p:clrMapOvr>
  <p:transition spd="med" advTm="17587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2FC1C-F00B-48C3-ADCE-9BDF701A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Syntax Extension – Example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F2C34FE-3C11-463C-AD19-A809EF294336}"/>
              </a:ext>
            </a:extLst>
          </p:cNvPr>
          <p:cNvSpPr/>
          <p:nvPr/>
        </p:nvSpPr>
        <p:spPr>
          <a:xfrm>
            <a:off x="1757314" y="1827377"/>
            <a:ext cx="9413449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53840"/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SELECT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?p2 ?d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24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{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?hdi1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wdt:P30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wd:Q46 }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Europe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SIMILARITY JOIN ON </a:t>
            </a:r>
            <a:r>
              <a:rPr lang="en-GB" sz="2400" b="1" dirty="0"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?hdi1</a:t>
            </a:r>
            <a:r>
              <a:rPr lang="en-GB" sz="2400" b="1" dirty="0">
                <a:latin typeface="Consolas" panose="020B0609020204030204" pitchFamily="49" charset="0"/>
                <a:cs typeface="Leelawadee UI" panose="020B0502040204020203" pitchFamily="34" charset="-34"/>
              </a:rPr>
              <a:t>) 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?hdi2</a:t>
            </a:r>
            <a:r>
              <a:rPr lang="en-GB" sz="2400" b="1" dirty="0">
                <a:latin typeface="Consolas" panose="020B0609020204030204" pitchFamily="49" charset="0"/>
                <a:cs typeface="Leelawadee UI" panose="020B0502040204020203" pitchFamily="34" charset="-34"/>
              </a:rPr>
              <a:t>)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TOP</a:t>
            </a:r>
            <a:r>
              <a:rPr lang="en-GB" sz="24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1 </a:t>
            </a:r>
            <a:r>
              <a:rPr lang="en-GB" sz="24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DISTANCE </a:t>
            </a:r>
            <a:r>
              <a:rPr lang="en-GB" sz="2400" dirty="0" err="1">
                <a:latin typeface="Consolas" panose="020B0609020204030204" pitchFamily="49" charset="0"/>
                <a:cs typeface="Leelawadee UI" panose="020B0502040204020203" pitchFamily="34" charset="-34"/>
              </a:rPr>
              <a:t>sim:manhattan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AS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?d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?p2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?hdi2 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wdt:P361 wd:Q12585 }} </a:t>
            </a:r>
            <a:r>
              <a:rPr lang="en-GB" sz="12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LATAM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D109BC-3771-4DEE-99FA-0DFC22FE3EDE}"/>
              </a:ext>
            </a:extLst>
          </p:cNvPr>
          <p:cNvSpPr txBox="1"/>
          <p:nvPr/>
        </p:nvSpPr>
        <p:spPr>
          <a:xfrm>
            <a:off x="2600331" y="6351810"/>
            <a:ext cx="6991337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Latin American countries with a similar GDP and HDI of European Countries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B34AC9-29DA-4695-8495-B1ED17C0E1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661149"/>
      </p:ext>
    </p:extLst>
  </p:cSld>
  <p:clrMapOvr>
    <a:masterClrMapping/>
  </p:clrMapOvr>
  <p:transition spd="med" advTm="7436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E0378-850F-451C-8EEF-49B7CB2B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Chile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44DFF3-31FA-4542-8DB4-7E8A24C5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6ABE53D7-1C63-49D1-98D1-045A9619B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3987" b="1526"/>
          <a:stretch/>
        </p:blipFill>
        <p:spPr>
          <a:xfrm>
            <a:off x="956099" y="1634437"/>
            <a:ext cx="2263878" cy="458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57E615-9C75-4532-9843-EC16F337B45B}"/>
              </a:ext>
            </a:extLst>
          </p:cNvPr>
          <p:cNvSpPr txBox="1"/>
          <p:nvPr/>
        </p:nvSpPr>
        <p:spPr>
          <a:xfrm>
            <a:off x="4097063" y="1634437"/>
            <a:ext cx="770152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lvl="0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Helvetica Neue"/>
                <a:sym typeface="Helvetica Neue"/>
              </a:rPr>
              <a:t>17 million people (as far as we know)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Helvetica Neue"/>
              <a:sym typeface="Helvetica Neue"/>
            </a:endParaRPr>
          </a:p>
        </p:txBody>
      </p:sp>
      <p:pic>
        <p:nvPicPr>
          <p:cNvPr id="7" name="Imagen 6" descr="Imagen que contiene pájaro, ave&#10;&#10;Descripción generada automáticamente">
            <a:extLst>
              <a:ext uri="{FF2B5EF4-FFF2-40B4-BE49-F238E27FC236}">
                <a16:creationId xmlns:a16="http://schemas.microsoft.com/office/drawing/2014/main" id="{3F91379C-100B-41F2-A905-B97B8D0DC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79" y="2919642"/>
            <a:ext cx="5221294" cy="24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64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0AB4783-0FF5-4590-B9CF-C811321BEB3B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C47234B-5080-4C8C-BE98-41EBED8E391B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453A220-6691-4071-8313-7850A8C9CD72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364C693-8659-4720-B619-0F26381C7C2F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7EDBAB-FD12-4082-91B8-E0E80C744962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C037F90-EA0C-45B4-9DD3-81AF17E4B72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7DE169C-162A-47BD-AABB-0668EF971D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5A9E29-B75E-474C-BCAD-DA87B1FE655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AB1321D-C685-419E-A2FF-81ECE0012D3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F14441-6C17-4C36-8E75-21721576A7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40</a:t>
            </a:fld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27B391-2A20-4864-8F51-CE8B53A5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3798E1-A5A2-4747-AFF7-07FC7F646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28"/>
          <a:stretch/>
        </p:blipFill>
        <p:spPr>
          <a:xfrm>
            <a:off x="3100243" y="3587932"/>
            <a:ext cx="1518891" cy="16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8110"/>
      </p:ext>
    </p:extLst>
  </p:cSld>
  <p:clrMapOvr>
    <a:masterClrMapping/>
  </p:clrMapOvr>
  <p:transition spd="med" advTm="137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9B91B-E65C-46C7-90C8-0C93C4D5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Algebra Operator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27D0E14-CF66-42CC-8CAD-D45620369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8959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1.</a:t>
            </a:r>
            <a:r>
              <a:rPr lang="en-GB" dirty="0"/>
              <a:t> </a:t>
            </a:r>
            <a:r>
              <a:rPr lang="en-GB" i="1" dirty="0"/>
              <a:t>Given two sets of solution mappings X and Y, the evaluation of the similarity joins are defined as: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137DD84-69FB-432B-B121-93F1C763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41</a:t>
            </a:fld>
            <a:endParaRPr lang="en-GB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51EB4E-0C25-4CBB-BB50-2ABFD982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36094"/>
            <a:ext cx="10518058" cy="19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3"/>
    </mc:Choice>
    <mc:Fallback xmlns="">
      <p:transition spd="slow" advTm="12293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B271FA5-F5FB-426D-80C1-2F66F6E0D6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42</a:t>
            </a:fld>
            <a:endParaRPr lang="en-GB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3B85E51-08BD-49D1-9FE9-4AC69E96E7BD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96EB97C-3585-4348-9C65-805DF15E2CDC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1724FD-9959-4FFD-AB19-FCA488EF8FEE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544B1D2-BCAA-41FF-8024-07E6A6600204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1D7AD2E-1792-433E-AA9D-6F286DF273AB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A67361D-65C1-4E39-BD85-8513FBFA7F27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AFC0621-99E4-4F57-BC52-8D09493E3BB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E0985AE-B7B3-4DC4-9838-D88AC0FDCD19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0240AF4-D0CD-4BC7-843D-DE9150F17BE0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58A6CAA4-5A91-4310-A6F8-ED872FBD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9703CD3-273B-4A86-BB81-73ED0CC1B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75" y="3587932"/>
            <a:ext cx="3725345" cy="16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23848"/>
      </p:ext>
    </p:extLst>
  </p:cSld>
  <p:clrMapOvr>
    <a:masterClrMapping/>
  </p:clrMapOvr>
  <p:transition spd="med" advTm="98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E7D72CB-3EE8-4FCD-B5AE-449BACE67D3A}"/>
              </a:ext>
            </a:extLst>
          </p:cNvPr>
          <p:cNvSpPr txBox="1"/>
          <p:nvPr/>
        </p:nvSpPr>
        <p:spPr>
          <a:xfrm>
            <a:off x="838200" y="1637316"/>
            <a:ext cx="102353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753840"/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SELECT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?p2 ?d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28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{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?p1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?hdi1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wdt:P30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wd:Q46 }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Europe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SIMILARITY JOIN ON </a:t>
            </a:r>
            <a:r>
              <a:rPr lang="en-GB" sz="2800" b="1" dirty="0"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?GDP1 ?hdi1</a:t>
            </a:r>
            <a:r>
              <a:rPr lang="en-GB" sz="2800" b="1" dirty="0">
                <a:latin typeface="Consolas" panose="020B0609020204030204" pitchFamily="49" charset="0"/>
                <a:cs typeface="Leelawadee UI" panose="020B0502040204020203" pitchFamily="34" charset="-34"/>
              </a:rPr>
              <a:t>) (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?hdi2</a:t>
            </a:r>
            <a:r>
              <a:rPr lang="en-GB" sz="2800" b="1" dirty="0">
                <a:latin typeface="Consolas" panose="020B0609020204030204" pitchFamily="49" charset="0"/>
                <a:cs typeface="Leelawadee UI" panose="020B0502040204020203" pitchFamily="34" charset="-34"/>
              </a:rPr>
              <a:t>)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TOP</a:t>
            </a:r>
            <a:r>
              <a:rPr lang="en-GB" sz="2800" b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1 </a:t>
            </a:r>
            <a:r>
              <a:rPr lang="en-GB" sz="28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DISTANCE </a:t>
            </a:r>
            <a:r>
              <a:rPr lang="en-GB" sz="2800" dirty="0" err="1">
                <a:latin typeface="Consolas" panose="020B0609020204030204" pitchFamily="49" charset="0"/>
                <a:cs typeface="Leelawadee UI" panose="020B0502040204020203" pitchFamily="34" charset="-34"/>
              </a:rPr>
              <a:t>sim:manhattan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AS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?d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{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?p2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wd:Q6256 ;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?GDP2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28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?hdi2 </a:t>
            </a:r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</a:t>
            </a:r>
          </a:p>
          <a:p>
            <a:pPr defTabSz="1753840"/>
            <a:r>
              <a:rPr lang="en-GB" sz="28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wdt:P361 wd:Q12585 }} </a:t>
            </a:r>
            <a:r>
              <a:rPr lang="en-GB" sz="1400" dirty="0">
                <a:solidFill>
                  <a:srgbClr val="00206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LATAM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C70D11-C711-4EE9-B53F-5C486539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Overlap Cache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CF53C06-0372-4BD6-8DEF-583E7527C8E2}"/>
              </a:ext>
            </a:extLst>
          </p:cNvPr>
          <p:cNvSpPr/>
          <p:nvPr/>
        </p:nvSpPr>
        <p:spPr>
          <a:xfrm>
            <a:off x="1648779" y="2074135"/>
            <a:ext cx="4973247" cy="1450719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F0D656B-3C19-47B2-B3A7-0F18337A1DFB}"/>
              </a:ext>
            </a:extLst>
          </p:cNvPr>
          <p:cNvSpPr/>
          <p:nvPr/>
        </p:nvSpPr>
        <p:spPr>
          <a:xfrm>
            <a:off x="1648779" y="4690029"/>
            <a:ext cx="4973247" cy="1450719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651D2-D0B6-4344-95B4-59925E6CEA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43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16530"/>
      </p:ext>
    </p:extLst>
  </p:cSld>
  <p:clrMapOvr>
    <a:masterClrMapping/>
  </p:clrMapOvr>
  <p:transition spd="med" advTm="343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D8BDE67-C2C3-4AD4-B6A5-6DC91E20D3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44</a:t>
            </a:fld>
            <a:endParaRPr lang="en-GB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3C817D8-CBCA-48AA-A83D-BA492A7B8728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D886131-73AB-4A5D-8162-8147BC9BFDA8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4953E7BF-36F1-47A3-8599-A1018E1B2335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DCDE18F-D700-4F61-816B-B54F2E4B3AA1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B4F8885-E136-498E-8EB8-692579710F2A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57BB861-C74D-4221-B3FF-0F6765A7ECE6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5C52F7D-ADF1-4EC1-AB6A-23AD6000D51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985E78A-37BE-40EB-9EA4-E5B89E297DD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D7A8E90-0587-421A-88D3-5BAE2D263A83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D3BECD1A-EFBA-4F3A-9CBC-EEA33A97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94F3862-ACC8-49FF-85ED-45176E17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75" y="3587932"/>
            <a:ext cx="3725345" cy="1638197"/>
          </a:xfrm>
          <a:prstGeom prst="rect">
            <a:avLst/>
          </a:prstGeom>
        </p:spPr>
      </p:pic>
      <p:pic>
        <p:nvPicPr>
          <p:cNvPr id="26" name="Imagen 2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471F569-31FA-47E3-84D8-02E0B3530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37" y="3653351"/>
            <a:ext cx="1400920" cy="13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98750"/>
      </p:ext>
    </p:extLst>
  </p:cSld>
  <p:clrMapOvr>
    <a:masterClrMapping/>
  </p:clrMapOvr>
  <p:transition spd="med" advTm="78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A376E-626B-4046-8D89-47FA9A91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Strategies</a:t>
            </a: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1404446-100D-4DD6-BAFA-8915DCC0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20" y="2169178"/>
            <a:ext cx="2866536" cy="2733724"/>
          </a:xfrm>
          <a:prstGeom prst="rect">
            <a:avLst/>
          </a:prstGeom>
        </p:spPr>
      </p:pic>
      <p:pic>
        <p:nvPicPr>
          <p:cNvPr id="5" name="Imagen 4" descr="Imagen que contiene filtro&#10;&#10;Descripción generada automáticamente">
            <a:extLst>
              <a:ext uri="{FF2B5EF4-FFF2-40B4-BE49-F238E27FC236}">
                <a16:creationId xmlns:a16="http://schemas.microsoft.com/office/drawing/2014/main" id="{B05E522B-6135-4948-8890-FC864A024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56" y="2945114"/>
            <a:ext cx="4109940" cy="127262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0F81209-B093-455E-BFB0-227E86BC4974}"/>
              </a:ext>
            </a:extLst>
          </p:cNvPr>
          <p:cNvSpPr txBox="1"/>
          <p:nvPr/>
        </p:nvSpPr>
        <p:spPr>
          <a:xfrm>
            <a:off x="5141483" y="4950399"/>
            <a:ext cx="1836015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latin typeface="Helvetica Neue"/>
              </a:rPr>
              <a:t>Vantage-point trees</a:t>
            </a:r>
            <a:endParaRPr lang="en-GB" sz="15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76B61B5-8F84-45A9-8ABE-CDBDC9287D2A}"/>
              </a:ext>
            </a:extLst>
          </p:cNvPr>
          <p:cNvSpPr txBox="1"/>
          <p:nvPr/>
        </p:nvSpPr>
        <p:spPr>
          <a:xfrm>
            <a:off x="9767563" y="4950397"/>
            <a:ext cx="703719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FLANN</a:t>
            </a:r>
          </a:p>
        </p:txBody>
      </p:sp>
      <p:pic>
        <p:nvPicPr>
          <p:cNvPr id="9" name="Imagen 8" descr="Imagen que contiene objeto, lámpara, espejo, dibujo&#10;&#10;Descripción generada automáticamente">
            <a:extLst>
              <a:ext uri="{FF2B5EF4-FFF2-40B4-BE49-F238E27FC236}">
                <a16:creationId xmlns:a16="http://schemas.microsoft.com/office/drawing/2014/main" id="{B7C5F47E-F0F8-49F3-A4A9-229202DB5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5" y="2998900"/>
            <a:ext cx="3679041" cy="107428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BBCC981-47BC-457D-8A18-F96EE236ABAC}"/>
              </a:ext>
            </a:extLst>
          </p:cNvPr>
          <p:cNvSpPr txBox="1"/>
          <p:nvPr/>
        </p:nvSpPr>
        <p:spPr>
          <a:xfrm>
            <a:off x="1849217" y="4950397"/>
            <a:ext cx="1215076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Nested Loop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93CD51-33E1-4941-809A-A5CFCE717F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719678"/>
      </p:ext>
    </p:extLst>
  </p:cSld>
  <p:clrMapOvr>
    <a:masterClrMapping/>
  </p:clrMapOvr>
  <p:transition spd="med" advTm="2288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49F1F-21E3-40E2-BDBB-AE939A1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Strategy Comparison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0D997B-CEA6-4848-8A8F-A4589C015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74535"/>
            <a:ext cx="10515600" cy="3702427"/>
          </a:xfrm>
        </p:spPr>
        <p:txBody>
          <a:bodyPr/>
          <a:lstStyle/>
          <a:p>
            <a:r>
              <a:rPr lang="en-GB" dirty="0"/>
              <a:t>1000 scenarios taken from the characteristic sets of </a:t>
            </a:r>
            <a:r>
              <a:rPr lang="en-GB" dirty="0" err="1"/>
              <a:t>Wikidata</a:t>
            </a:r>
            <a:endParaRPr lang="en-GB" dirty="0"/>
          </a:p>
          <a:p>
            <a:endParaRPr lang="en-GB" dirty="0"/>
          </a:p>
          <a:p>
            <a:r>
              <a:rPr lang="en-GB" dirty="0"/>
              <a:t>Varying number of entities and properties</a:t>
            </a:r>
          </a:p>
          <a:p>
            <a:endParaRPr lang="en-GB" dirty="0"/>
          </a:p>
          <a:p>
            <a:r>
              <a:rPr lang="en-GB" dirty="0"/>
              <a:t>Self-similarity join on all properties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CF87E9-CFF6-4C32-80D6-9EB054EABB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09231"/>
      </p:ext>
    </p:extLst>
  </p:cSld>
  <p:clrMapOvr>
    <a:masterClrMapping/>
  </p:clrMapOvr>
  <p:transition spd="med" advTm="24576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B42A4-5C5E-44CD-888E-EE791F26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Strategy Comparison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BC5870-6AED-4FC8-9240-A9F7D4F354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47</a:t>
            </a:fld>
            <a:endParaRPr lang="en-GB" dirty="0"/>
          </a:p>
        </p:txBody>
      </p:sp>
      <p:pic>
        <p:nvPicPr>
          <p:cNvPr id="5" name="Imagen 4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967F3579-C8E5-4A27-9120-10DADF22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32" y="2265719"/>
            <a:ext cx="10191135" cy="33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59321"/>
      </p:ext>
    </p:extLst>
  </p:cSld>
  <p:clrMapOvr>
    <a:masterClrMapping/>
  </p:clrMapOvr>
  <p:transition spd="med" advTm="1747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7B58-A6AF-4D1C-B375-F8CA123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Evaluation Pipeline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3E4748A-CB00-4BAD-8495-BC9C08A36D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48</a:t>
            </a:fld>
            <a:endParaRPr lang="en-GB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F5C6046-5E13-4437-9747-FFCF737A68F6}"/>
              </a:ext>
            </a:extLst>
          </p:cNvPr>
          <p:cNvSpPr/>
          <p:nvPr/>
        </p:nvSpPr>
        <p:spPr>
          <a:xfrm>
            <a:off x="1046375" y="241797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263EFA9-3E47-46CE-B324-AA459A78C5BD}"/>
              </a:ext>
            </a:extLst>
          </p:cNvPr>
          <p:cNvSpPr/>
          <p:nvPr/>
        </p:nvSpPr>
        <p:spPr>
          <a:xfrm>
            <a:off x="3181152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0E57D8A-4ECF-414F-8859-2B1B2A3A44CE}"/>
              </a:ext>
            </a:extLst>
          </p:cNvPr>
          <p:cNvSpPr/>
          <p:nvPr/>
        </p:nvSpPr>
        <p:spPr>
          <a:xfrm>
            <a:off x="5315929" y="2420335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B2DD3CC-2884-4757-8594-9E1DF16328CD}"/>
              </a:ext>
            </a:extLst>
          </p:cNvPr>
          <p:cNvSpPr/>
          <p:nvPr/>
        </p:nvSpPr>
        <p:spPr>
          <a:xfrm>
            <a:off x="7687948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B1E060B-18C7-4262-8350-3A8641549A06}"/>
              </a:ext>
            </a:extLst>
          </p:cNvPr>
          <p:cNvSpPr/>
          <p:nvPr/>
        </p:nvSpPr>
        <p:spPr>
          <a:xfrm>
            <a:off x="9822724" y="2420335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C0A14DD-8019-40F9-8E2F-59E9B99F93A6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2295427" y="2875175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92AF32B-D7D3-4220-AF6C-0245292AF14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802224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45BAB1B-9E0B-4EB9-9C91-B989D3D2DFC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937000" y="2877535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50B710C-B343-4F31-A8C4-0AB727D50B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430204" y="2877535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A49C6F2A-BB91-4F9E-A0F8-88CA1CDE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" y="3757230"/>
            <a:ext cx="2333129" cy="12996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23BE8FC-4156-41FD-B24C-0A1902AA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75" y="3587932"/>
            <a:ext cx="3725345" cy="1638197"/>
          </a:xfrm>
          <a:prstGeom prst="rect">
            <a:avLst/>
          </a:prstGeom>
        </p:spPr>
      </p:pic>
      <p:pic>
        <p:nvPicPr>
          <p:cNvPr id="26" name="Imagen 2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33FF092-DCD3-4B6E-B138-3FBC65357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37" y="3653351"/>
            <a:ext cx="1400920" cy="133601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4F2F855-5E76-4FA9-9BD2-CE7F0FBF2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151" y="4010964"/>
            <a:ext cx="1969688" cy="6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41711"/>
      </p:ext>
    </p:extLst>
  </p:cSld>
  <p:clrMapOvr>
    <a:masterClrMapping/>
  </p:clrMapOvr>
  <p:transition spd="med" advTm="1011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99B27-A999-46D6-B932-91252FB5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5.- Use-case Queries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847248-137C-4C93-A8C8-7EF3518FB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37685D-D96F-481E-8833-3CBE301B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15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0"/>
    </mc:Choice>
    <mc:Fallback xmlns="">
      <p:transition spd="slow" advTm="74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E0378-850F-451C-8EEF-49B7CB2B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Chile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44DFF3-31FA-4542-8DB4-7E8A24C5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6ABE53D7-1C63-49D1-98D1-045A9619B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3987" b="1526"/>
          <a:stretch/>
        </p:blipFill>
        <p:spPr>
          <a:xfrm>
            <a:off x="956099" y="1634437"/>
            <a:ext cx="2263878" cy="458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57E615-9C75-4532-9843-EC16F337B45B}"/>
              </a:ext>
            </a:extLst>
          </p:cNvPr>
          <p:cNvSpPr txBox="1"/>
          <p:nvPr/>
        </p:nvSpPr>
        <p:spPr>
          <a:xfrm>
            <a:off x="4097063" y="1690688"/>
            <a:ext cx="770152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lvl="0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Helvetica Neue"/>
                <a:sym typeface="Helvetica Neue"/>
              </a:rPr>
              <a:t>Super long:</a:t>
            </a:r>
            <a:r>
              <a:rPr kumimoji="0" lang="en-GB" sz="2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Helvetica Neue"/>
                <a:sym typeface="Helvetica Neue"/>
              </a:rPr>
              <a:t> same distance from Lisbon to Moscow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Helvetica Neue"/>
              <a:sym typeface="Helvetica Neue"/>
            </a:endParaRPr>
          </a:p>
        </p:txBody>
      </p:sp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72F5BBA-04F6-40A2-B755-2299D8293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82" y="2778760"/>
            <a:ext cx="5538687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87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C7F84-AC4D-4443-9128-7373BB41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Country Similarity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682AF204-6AE4-4EDF-9A31-7F6FEADE4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080043"/>
              </p:ext>
            </p:extLst>
          </p:nvPr>
        </p:nvGraphicFramePr>
        <p:xfrm>
          <a:off x="6133091" y="4118908"/>
          <a:ext cx="3442389" cy="1158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44879">
                  <a:extLst>
                    <a:ext uri="{9D8B030D-6E8A-4147-A177-3AD203B41FA5}">
                      <a16:colId xmlns:a16="http://schemas.microsoft.com/office/drawing/2014/main" val="3466045934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2587639951"/>
                    </a:ext>
                  </a:extLst>
                </a:gridCol>
                <a:gridCol w="1106129">
                  <a:extLst>
                    <a:ext uri="{9D8B030D-6E8A-4147-A177-3AD203B41FA5}">
                      <a16:colId xmlns:a16="http://schemas.microsoft.com/office/drawing/2014/main" val="11310138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r>
                        <a:rPr lang="en-GB" sz="1600" dirty="0"/>
                        <a:t>?p1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?p2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?d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12662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/>
                        <a:t>Romania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Peru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0.129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4181714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GB" sz="1600" dirty="0"/>
                        <a:t>Portugal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Chile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0.134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86535030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GB" sz="1600" dirty="0"/>
                        <a:t>Turkey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Mexico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0.195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607045421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6B6B308-3254-4D35-A2FC-E956CBE13D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50</a:t>
            </a:fld>
            <a:endParaRPr lang="en-GB" dirty="0"/>
          </a:p>
        </p:txBody>
      </p:sp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E207B61E-9770-4206-8916-79BFDC6C3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5" t="32228" r="9689" b="10836"/>
          <a:stretch/>
        </p:blipFill>
        <p:spPr>
          <a:xfrm>
            <a:off x="1829712" y="1761388"/>
            <a:ext cx="3421105" cy="4061183"/>
          </a:xfrm>
          <a:prstGeom prst="rect">
            <a:avLst/>
          </a:prstGeom>
        </p:spPr>
      </p:pic>
      <p:pic>
        <p:nvPicPr>
          <p:cNvPr id="11" name="Imagen 10" descr="Mapa&#10;&#10;Descripción generada automáticamente">
            <a:extLst>
              <a:ext uri="{FF2B5EF4-FFF2-40B4-BE49-F238E27FC236}">
                <a16:creationId xmlns:a16="http://schemas.microsoft.com/office/drawing/2014/main" id="{5A347613-6D52-4F9B-84D5-11D8270D11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9" t="48700" r="6660" b="2434"/>
          <a:stretch/>
        </p:blipFill>
        <p:spPr>
          <a:xfrm>
            <a:off x="5638184" y="1761388"/>
            <a:ext cx="4085565" cy="19770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BE99A8A-F5CD-439F-BB92-24420B68BE45}"/>
              </a:ext>
            </a:extLst>
          </p:cNvPr>
          <p:cNvSpPr txBox="1"/>
          <p:nvPr/>
        </p:nvSpPr>
        <p:spPr>
          <a:xfrm>
            <a:off x="3154178" y="6203008"/>
            <a:ext cx="5726824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European countries similar to Latin American countries based</a:t>
            </a:r>
          </a:p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welfare indicators</a:t>
            </a: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F639CCD-379C-4331-8900-4754EAA0C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81414" y="542425"/>
            <a:ext cx="1372386" cy="9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02954"/>
      </p:ext>
    </p:extLst>
  </p:cSld>
  <p:clrMapOvr>
    <a:masterClrMapping/>
  </p:clrMapOvr>
  <p:transition spd="med" advTm="25459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FB8EE-B222-414F-BF4F-F3414549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214"/>
            <a:ext cx="10515600" cy="1325563"/>
          </a:xfrm>
        </p:spPr>
        <p:txBody>
          <a:bodyPr/>
          <a:lstStyle/>
          <a:p>
            <a:r>
              <a:rPr lang="en-GB" dirty="0"/>
              <a:t>Aggregated Dimensions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10DCEA4-5046-44AD-B873-21E834099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28" y="1534281"/>
            <a:ext cx="3093073" cy="20202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880CF85-7FA0-423C-94AC-CB4653D20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13388"/>
            <a:ext cx="3112000" cy="206547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3CDD6F0-D0D8-413C-A912-B5EEE4792A8A}"/>
              </a:ext>
            </a:extLst>
          </p:cNvPr>
          <p:cNvSpPr txBox="1"/>
          <p:nvPr/>
        </p:nvSpPr>
        <p:spPr>
          <a:xfrm>
            <a:off x="3168966" y="6018825"/>
            <a:ext cx="6040116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two most similar elections in terms of number of candidates, </a:t>
            </a:r>
          </a:p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parties and different political philosophies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AA2229-9354-4FCF-A867-FF338EB596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51</a:t>
            </a:fld>
            <a:endParaRPr lang="en-GB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8934FD9-5A52-4FCA-BB86-31439BA8E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896" y="3855877"/>
            <a:ext cx="1744368" cy="197908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397061E-2491-4BB5-87CB-472989D1A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418" y="3867926"/>
            <a:ext cx="1932862" cy="195059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701F416-D4AF-4C08-801D-0275D6D45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940" y="3867926"/>
            <a:ext cx="1832547" cy="195059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A6E44DB-87C3-4770-9658-DE2B2E114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487" y="3867926"/>
            <a:ext cx="1543431" cy="195059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20DF07-F719-4A99-836A-2FADBBC96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6919" y="3867926"/>
            <a:ext cx="1767894" cy="1950595"/>
          </a:xfrm>
          <a:prstGeom prst="rect">
            <a:avLst/>
          </a:prstGeom>
        </p:spPr>
      </p:pic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DAD6043-53F9-4C8F-A119-98EAD030A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981414" y="542425"/>
            <a:ext cx="1372386" cy="9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48941"/>
      </p:ext>
    </p:extLst>
  </p:cSld>
  <p:clrMapOvr>
    <a:masterClrMapping/>
  </p:clrMapOvr>
  <p:transition spd="med" advTm="49825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F7DBC-D049-4E2B-8582-97259EC3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Similarity</a:t>
            </a:r>
          </a:p>
        </p:txBody>
      </p:sp>
      <p:pic>
        <p:nvPicPr>
          <p:cNvPr id="4" name="Imagen 3" descr="Imagen que contiene edificio, foto, exterior, mostrando&#10;&#10;Descripción generada automáticamente">
            <a:extLst>
              <a:ext uri="{FF2B5EF4-FFF2-40B4-BE49-F238E27FC236}">
                <a16:creationId xmlns:a16="http://schemas.microsoft.com/office/drawing/2014/main" id="{8FAF4FB6-13E8-4BBE-A0A1-B505993247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68" y="1690687"/>
            <a:ext cx="7412064" cy="406118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A8E925-F19B-4BB0-BF5C-F579CEABE894}"/>
              </a:ext>
            </a:extLst>
          </p:cNvPr>
          <p:cNvSpPr txBox="1"/>
          <p:nvPr/>
        </p:nvSpPr>
        <p:spPr>
          <a:xfrm>
            <a:off x="3156894" y="6210746"/>
            <a:ext cx="5878212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GB" sz="15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 of churches similar to images of the US Capitol building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238DAF-201F-4EFB-B912-7C22B31FC2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52</a:t>
            </a:fld>
            <a:endParaRPr lang="en-GB" dirty="0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23D9CF3-9DC5-436F-8DC8-42F72BBFB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047" y="657019"/>
            <a:ext cx="1700753" cy="7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19476"/>
      </p:ext>
    </p:extLst>
  </p:cSld>
  <p:clrMapOvr>
    <a:masterClrMapping/>
  </p:clrMapOvr>
  <p:transition spd="med" advTm="3045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FC1A7-B82D-4EB0-8140-0D66BD9E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E72FD0-0834-4920-9B57-72A6B093D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Integration</a:t>
            </a:r>
          </a:p>
          <a:p>
            <a:endParaRPr lang="en-GB" dirty="0"/>
          </a:p>
          <a:p>
            <a:r>
              <a:rPr lang="en-GB" dirty="0"/>
              <a:t>Entity Linking</a:t>
            </a:r>
          </a:p>
          <a:p>
            <a:endParaRPr lang="en-GB" dirty="0"/>
          </a:p>
          <a:p>
            <a:r>
              <a:rPr lang="en-GB" dirty="0"/>
              <a:t>Query Relaxation</a:t>
            </a:r>
          </a:p>
          <a:p>
            <a:endParaRPr lang="en-GB" dirty="0"/>
          </a:p>
          <a:p>
            <a:r>
              <a:rPr lang="en-GB" dirty="0"/>
              <a:t>Text Mining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3BED7D-8329-4ED7-B345-1812AE42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67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4"/>
    </mc:Choice>
    <mc:Fallback xmlns="">
      <p:transition spd="slow" advTm="1148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8F920-6C58-412D-9E48-10B46E3D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6.- Implementation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F86FC2-20D4-4CCB-9649-CF9D843A3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41559-C332-4E34-B3D8-BB73B4C0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5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7"/>
    </mc:Choice>
    <mc:Fallback xmlns="">
      <p:transition spd="slow" advTm="4827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AC900-0243-44D8-AE79-846E1F83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Apache Jena</a:t>
            </a:r>
          </a:p>
        </p:txBody>
      </p:sp>
      <p:pic>
        <p:nvPicPr>
          <p:cNvPr id="6" name="Marcador de contenido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E2B2AE1-AF74-4E58-A30F-4CA2D0801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77" y="695583"/>
            <a:ext cx="3279445" cy="2260084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766C31-6DD1-4EAA-A482-70E22C70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55</a:t>
            </a:fld>
            <a:endParaRPr lang="en-GB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72991F7-883E-4AE0-9921-3D99B84E14C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Open source SPARQL engine and </a:t>
            </a:r>
          </a:p>
          <a:p>
            <a:pPr marL="0" indent="0">
              <a:buNone/>
            </a:pPr>
            <a:r>
              <a:rPr lang="en-GB" dirty="0"/>
              <a:t>RDF storage system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Our implementation is integrated in Jena, providing all the required interfaces and objects to parse and execute similarity joins</a:t>
            </a:r>
          </a:p>
          <a:p>
            <a:endParaRPr lang="en-GB" dirty="0"/>
          </a:p>
          <a:p>
            <a:r>
              <a:rPr lang="en-GB" dirty="0"/>
              <a:t>Result iteration follows the fetch-as-needed philosophy of other operators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2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33"/>
    </mc:Choice>
    <mc:Fallback xmlns="">
      <p:transition spd="slow" advTm="43733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AE656-A1F7-4A2C-9BC3-F5AEBF24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7.- Evaluation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E023B2-8AF2-4FD2-85B2-66C67B197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CF3C0-9C72-41AD-81F1-5812EE42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7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3"/>
    </mc:Choice>
    <mc:Fallback xmlns="">
      <p:transition spd="slow" advTm="10363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8AA13-D114-479F-B797-DD4C2921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Works – </a:t>
            </a:r>
            <a:r>
              <a:rPr lang="en-GB" dirty="0" err="1"/>
              <a:t>iSPARQL</a:t>
            </a:r>
            <a:r>
              <a:rPr lang="en-GB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64F4C3-E474-4EA8-9776-17E51740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57</a:t>
            </a:fld>
            <a:endParaRPr lang="en-GB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34AC835-9B7C-4569-8C88-1694C124B0E9}"/>
              </a:ext>
            </a:extLst>
          </p:cNvPr>
          <p:cNvSpPr/>
          <p:nvPr/>
        </p:nvSpPr>
        <p:spPr>
          <a:xfrm>
            <a:off x="3397577" y="1994539"/>
            <a:ext cx="7466923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53840"/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SELECT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?pub1 ?pub2 ?sim </a:t>
            </a:r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{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?pub1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rdfs:label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?title1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opus:book_title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?booktitle1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. 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?pub2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swrc:label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?title2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; 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     </a:t>
            </a:r>
            <a:r>
              <a:rPr lang="en-GB" sz="11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swrc:book_title</a:t>
            </a:r>
            <a:r>
              <a:rPr lang="en-GB" sz="11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?booktitle2 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. </a:t>
            </a:r>
          </a:p>
          <a:p>
            <a:pPr defTabSz="1753840"/>
            <a:r>
              <a:rPr lang="en-GB" sz="2000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IMPRECISE</a:t>
            </a:r>
            <a:r>
              <a:rPr lang="en-GB" sz="2000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{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?sim1 </a:t>
            </a:r>
            <a:r>
              <a:rPr lang="en-GB" sz="1100" i="1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isparql:jac</a:t>
            </a:r>
            <a:r>
              <a:rPr lang="en-GB" sz="11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?title1 ?title2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FILTER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?sim1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&gt;= 0.5) 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?sim2 </a:t>
            </a:r>
            <a:r>
              <a:rPr lang="en-GB" sz="1100" i="1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isparql:lev</a:t>
            </a:r>
            <a:r>
              <a:rPr lang="en-GB" sz="11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?booktitle1 ?booktitle2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FILTER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?sim2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&gt;= 0.5) 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1100" i="1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isparql:score</a:t>
            </a:r>
            <a:r>
              <a:rPr lang="en-GB" sz="11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?sim1 ?sim2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0.6 0.4).</a:t>
            </a:r>
          </a:p>
          <a:p>
            <a:pPr defTabSz="1753840"/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r>
              <a:rPr lang="en-GB" sz="2000" b="1" i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FILTER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(</a:t>
            </a:r>
            <a:r>
              <a:rPr lang="en-GB" sz="2000" i="1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</a:t>
            </a:r>
            <a:r>
              <a:rPr lang="en-GB" sz="2000" i="1" dirty="0">
                <a:solidFill>
                  <a:srgbClr val="00B05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2000" i="1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&gt;= 0.5)}</a:t>
            </a:r>
          </a:p>
          <a:p>
            <a:pPr defTabSz="1753840"/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} </a:t>
            </a:r>
            <a:r>
              <a:rPr lang="en-GB" sz="2000" b="1" dirty="0">
                <a:solidFill>
                  <a:srgbClr val="C00000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ORDER BY DESC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(</a:t>
            </a:r>
            <a:r>
              <a:rPr lang="en-GB" sz="2000" dirty="0">
                <a:solidFill>
                  <a:srgbClr val="1B7AD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?sim</a:t>
            </a: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)</a:t>
            </a:r>
          </a:p>
          <a:p>
            <a:pPr defTabSz="1753840"/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    </a:t>
            </a:r>
            <a:endParaRPr lang="en-GB" sz="2400" dirty="0">
              <a:solidFill>
                <a:srgbClr val="339966"/>
              </a:solidFill>
              <a:latin typeface="Consolas" panose="020B0609020204030204" pitchFamily="49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00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62"/>
    </mc:Choice>
    <mc:Fallback xmlns="">
      <p:transition spd="slow" advTm="31562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1CD15-0BB9-4FEC-A372-9F25264D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Works – </a:t>
            </a:r>
            <a:r>
              <a:rPr lang="en-GB" dirty="0" err="1"/>
              <a:t>DBSimJoin</a:t>
            </a:r>
            <a:r>
              <a:rPr lang="en-GB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D50C8D-5F1B-42AD-ABBB-79468606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58</a:t>
            </a:fld>
            <a:endParaRPr lang="en-GB" dirty="0"/>
          </a:p>
        </p:txBody>
      </p:sp>
      <p:pic>
        <p:nvPicPr>
          <p:cNvPr id="8" name="Imagen 7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1586011D-B15B-4A11-9AD7-09B9F916F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25" y="2191980"/>
            <a:ext cx="4181951" cy="321589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9999810-A7CF-4E8A-B3D0-8414CEE71527}"/>
              </a:ext>
            </a:extLst>
          </p:cNvPr>
          <p:cNvSpPr/>
          <p:nvPr/>
        </p:nvSpPr>
        <p:spPr>
          <a:xfrm>
            <a:off x="2451396" y="2722328"/>
            <a:ext cx="3096000" cy="3096000"/>
          </a:xfrm>
          <a:prstGeom prst="ellipse">
            <a:avLst/>
          </a:prstGeom>
          <a:solidFill>
            <a:srgbClr val="28C4CC">
              <a:lumMod val="40000"/>
              <a:lumOff val="60000"/>
            </a:srgbClr>
          </a:solidFill>
          <a:ln w="1587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3683354-6893-47A9-86DC-8CFD2DBA4ACA}"/>
              </a:ext>
            </a:extLst>
          </p:cNvPr>
          <p:cNvSpPr/>
          <p:nvPr/>
        </p:nvSpPr>
        <p:spPr>
          <a:xfrm>
            <a:off x="2779639" y="3038849"/>
            <a:ext cx="2448000" cy="2448000"/>
          </a:xfrm>
          <a:prstGeom prst="ellipse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A7B62AF-B218-462A-88A8-D8E73FA7DD36}"/>
              </a:ext>
            </a:extLst>
          </p:cNvPr>
          <p:cNvSpPr/>
          <p:nvPr/>
        </p:nvSpPr>
        <p:spPr>
          <a:xfrm>
            <a:off x="3131330" y="3390540"/>
            <a:ext cx="1800000" cy="1800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8E7A4B5-DE6F-4525-81E9-8436363F8DCD}"/>
              </a:ext>
            </a:extLst>
          </p:cNvPr>
          <p:cNvCxnSpPr>
            <a:cxnSpLocks/>
          </p:cNvCxnSpPr>
          <p:nvPr/>
        </p:nvCxnSpPr>
        <p:spPr>
          <a:xfrm flipV="1">
            <a:off x="3137840" y="4888836"/>
            <a:ext cx="252000" cy="252000"/>
          </a:xfrm>
          <a:prstGeom prst="straightConnector1">
            <a:avLst/>
          </a:prstGeom>
          <a:noFill/>
          <a:ln w="12700" cap="flat" cmpd="sng" algn="ctr">
            <a:solidFill>
              <a:srgbClr val="1CADE4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4B0895-8BDB-4060-8E8A-ACD7A9216518}"/>
              </a:ext>
            </a:extLst>
          </p:cNvPr>
          <p:cNvSpPr txBox="1"/>
          <p:nvPr/>
        </p:nvSpPr>
        <p:spPr>
          <a:xfrm rot="18854167">
            <a:off x="3083466" y="4795975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1B13D86-1A6D-4ECA-9069-936B6BC525B2}"/>
              </a:ext>
            </a:extLst>
          </p:cNvPr>
          <p:cNvSpPr txBox="1"/>
          <p:nvPr/>
        </p:nvSpPr>
        <p:spPr>
          <a:xfrm rot="19004853">
            <a:off x="2834131" y="5014850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5188BFF-9DB5-488F-8530-739E93A84F32}"/>
              </a:ext>
            </a:extLst>
          </p:cNvPr>
          <p:cNvCxnSpPr>
            <a:cxnSpLocks/>
          </p:cNvCxnSpPr>
          <p:nvPr/>
        </p:nvCxnSpPr>
        <p:spPr>
          <a:xfrm flipV="1">
            <a:off x="2909240" y="5123786"/>
            <a:ext cx="252000" cy="252000"/>
          </a:xfrm>
          <a:prstGeom prst="straightConnector1">
            <a:avLst/>
          </a:prstGeom>
          <a:noFill/>
          <a:ln w="12700" cap="flat" cmpd="sng" algn="ctr">
            <a:solidFill>
              <a:srgbClr val="1CADE4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3" name="Signo de multiplicación 12">
            <a:extLst>
              <a:ext uri="{FF2B5EF4-FFF2-40B4-BE49-F238E27FC236}">
                <a16:creationId xmlns:a16="http://schemas.microsoft.com/office/drawing/2014/main" id="{D67CF9D8-5647-46CB-9195-9E7269FA9293}"/>
              </a:ext>
            </a:extLst>
          </p:cNvPr>
          <p:cNvSpPr/>
          <p:nvPr/>
        </p:nvSpPr>
        <p:spPr>
          <a:xfrm>
            <a:off x="2819347" y="3822234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Signo de multiplicación 13">
            <a:extLst>
              <a:ext uri="{FF2B5EF4-FFF2-40B4-BE49-F238E27FC236}">
                <a16:creationId xmlns:a16="http://schemas.microsoft.com/office/drawing/2014/main" id="{FFEEB2F8-6A1B-4528-A0FD-A7D70480F0D6}"/>
              </a:ext>
            </a:extLst>
          </p:cNvPr>
          <p:cNvSpPr/>
          <p:nvPr/>
        </p:nvSpPr>
        <p:spPr>
          <a:xfrm>
            <a:off x="3465629" y="2456440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Signo de multiplicación 14">
            <a:extLst>
              <a:ext uri="{FF2B5EF4-FFF2-40B4-BE49-F238E27FC236}">
                <a16:creationId xmlns:a16="http://schemas.microsoft.com/office/drawing/2014/main" id="{2DB5D7B6-E1E4-41FA-89EF-A57AF858480D}"/>
              </a:ext>
            </a:extLst>
          </p:cNvPr>
          <p:cNvSpPr/>
          <p:nvPr/>
        </p:nvSpPr>
        <p:spPr>
          <a:xfrm>
            <a:off x="3566975" y="3238353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10B1F0D8-0D42-431E-B280-43F33B2CFADA}"/>
              </a:ext>
            </a:extLst>
          </p:cNvPr>
          <p:cNvSpPr/>
          <p:nvPr/>
        </p:nvSpPr>
        <p:spPr>
          <a:xfrm>
            <a:off x="2085523" y="3209327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Signo de multiplicación 16">
            <a:extLst>
              <a:ext uri="{FF2B5EF4-FFF2-40B4-BE49-F238E27FC236}">
                <a16:creationId xmlns:a16="http://schemas.microsoft.com/office/drawing/2014/main" id="{35F23223-128B-4EE8-A4A9-038E0E2B8CEB}"/>
              </a:ext>
            </a:extLst>
          </p:cNvPr>
          <p:cNvSpPr/>
          <p:nvPr/>
        </p:nvSpPr>
        <p:spPr>
          <a:xfrm>
            <a:off x="2285756" y="4522424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Signo de multiplicación 17">
            <a:extLst>
              <a:ext uri="{FF2B5EF4-FFF2-40B4-BE49-F238E27FC236}">
                <a16:creationId xmlns:a16="http://schemas.microsoft.com/office/drawing/2014/main" id="{B0D0DBB0-DCDD-42AE-BEDA-344EF2D81A76}"/>
              </a:ext>
            </a:extLst>
          </p:cNvPr>
          <p:cNvSpPr/>
          <p:nvPr/>
        </p:nvSpPr>
        <p:spPr>
          <a:xfrm>
            <a:off x="4530916" y="2650364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Signo de multiplicación 18">
            <a:extLst>
              <a:ext uri="{FF2B5EF4-FFF2-40B4-BE49-F238E27FC236}">
                <a16:creationId xmlns:a16="http://schemas.microsoft.com/office/drawing/2014/main" id="{3A355A4B-F2BD-4B90-BC4A-D3476B386690}"/>
              </a:ext>
            </a:extLst>
          </p:cNvPr>
          <p:cNvSpPr/>
          <p:nvPr/>
        </p:nvSpPr>
        <p:spPr>
          <a:xfrm>
            <a:off x="5240917" y="3407564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45A818A1-D12B-4984-B19C-A6C3D075FC70}"/>
              </a:ext>
            </a:extLst>
          </p:cNvPr>
          <p:cNvSpPr/>
          <p:nvPr/>
        </p:nvSpPr>
        <p:spPr>
          <a:xfrm>
            <a:off x="3686096" y="4040211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Signo de multiplicación 20">
            <a:extLst>
              <a:ext uri="{FF2B5EF4-FFF2-40B4-BE49-F238E27FC236}">
                <a16:creationId xmlns:a16="http://schemas.microsoft.com/office/drawing/2014/main" id="{C17AE698-C858-44F7-AC7E-18734D62E1EC}"/>
              </a:ext>
            </a:extLst>
          </p:cNvPr>
          <p:cNvSpPr/>
          <p:nvPr/>
        </p:nvSpPr>
        <p:spPr>
          <a:xfrm>
            <a:off x="3930296" y="4848914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88AAE62E-55D8-4E7A-A550-77AA5D9C9449}"/>
              </a:ext>
            </a:extLst>
          </p:cNvPr>
          <p:cNvSpPr/>
          <p:nvPr/>
        </p:nvSpPr>
        <p:spPr>
          <a:xfrm>
            <a:off x="2242933" y="2091401"/>
            <a:ext cx="540775" cy="558963"/>
          </a:xfrm>
          <a:prstGeom prst="mathMultiply">
            <a:avLst>
              <a:gd name="adj1" fmla="val 83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4A02A645-093A-429E-80DD-747DD9D4BA58}"/>
              </a:ext>
            </a:extLst>
          </p:cNvPr>
          <p:cNvSpPr/>
          <p:nvPr/>
        </p:nvSpPr>
        <p:spPr>
          <a:xfrm>
            <a:off x="4852542" y="4302015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6F52322E-374B-41EF-B772-A306B3D170F7}"/>
              </a:ext>
            </a:extLst>
          </p:cNvPr>
          <p:cNvSpPr/>
          <p:nvPr/>
        </p:nvSpPr>
        <p:spPr>
          <a:xfrm>
            <a:off x="4632262" y="3168047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DCE48130-3592-4B89-8E65-6A36C626B8A6}"/>
              </a:ext>
            </a:extLst>
          </p:cNvPr>
          <p:cNvSpPr/>
          <p:nvPr/>
        </p:nvSpPr>
        <p:spPr>
          <a:xfrm>
            <a:off x="4157096" y="3407564"/>
            <a:ext cx="540775" cy="558963"/>
          </a:xfrm>
          <a:prstGeom prst="mathMultiply">
            <a:avLst>
              <a:gd name="adj1" fmla="val 83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B23D9D4-EF63-448E-BF96-4AA7FD604306}"/>
              </a:ext>
            </a:extLst>
          </p:cNvPr>
          <p:cNvCxnSpPr>
            <a:cxnSpLocks/>
          </p:cNvCxnSpPr>
          <p:nvPr/>
        </p:nvCxnSpPr>
        <p:spPr>
          <a:xfrm flipV="1">
            <a:off x="4096990" y="3592761"/>
            <a:ext cx="665153" cy="58169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B8931F17-30E9-4181-92A8-C3A1977431B1}"/>
              </a:ext>
            </a:extLst>
          </p:cNvPr>
          <p:cNvSpPr/>
          <p:nvPr/>
        </p:nvSpPr>
        <p:spPr>
          <a:xfrm>
            <a:off x="2779639" y="3038849"/>
            <a:ext cx="2448000" cy="2448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815BEC0-233F-4717-909E-01E4FE2B5AA0}"/>
              </a:ext>
            </a:extLst>
          </p:cNvPr>
          <p:cNvSpPr txBox="1"/>
          <p:nvPr/>
        </p:nvSpPr>
        <p:spPr>
          <a:xfrm>
            <a:off x="5781692" y="2456440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1DBCD00-0621-4431-9E5F-67A98AE7B424}"/>
              </a:ext>
            </a:extLst>
          </p:cNvPr>
          <p:cNvSpPr txBox="1"/>
          <p:nvPr/>
        </p:nvSpPr>
        <p:spPr>
          <a:xfrm>
            <a:off x="4391514" y="4164191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</a:t>
            </a:r>
          </a:p>
        </p:txBody>
      </p:sp>
      <p:sp>
        <p:nvSpPr>
          <p:cNvPr id="30" name="Signo de multiplicación 29">
            <a:extLst>
              <a:ext uri="{FF2B5EF4-FFF2-40B4-BE49-F238E27FC236}">
                <a16:creationId xmlns:a16="http://schemas.microsoft.com/office/drawing/2014/main" id="{06758D6D-D44D-470A-8DB3-05BA82BEE55F}"/>
              </a:ext>
            </a:extLst>
          </p:cNvPr>
          <p:cNvSpPr/>
          <p:nvPr/>
        </p:nvSpPr>
        <p:spPr>
          <a:xfrm>
            <a:off x="3465629" y="2456440"/>
            <a:ext cx="540775" cy="558963"/>
          </a:xfrm>
          <a:prstGeom prst="mathMultiply">
            <a:avLst>
              <a:gd name="adj1" fmla="val 836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A1A1135F-F3B7-4439-9BB1-ED4EE9A93A2D}"/>
              </a:ext>
            </a:extLst>
          </p:cNvPr>
          <p:cNvSpPr/>
          <p:nvPr/>
        </p:nvSpPr>
        <p:spPr>
          <a:xfrm>
            <a:off x="2085523" y="3209327"/>
            <a:ext cx="540775" cy="558963"/>
          </a:xfrm>
          <a:prstGeom prst="mathMultiply">
            <a:avLst>
              <a:gd name="adj1" fmla="val 836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5AB0423D-71E0-4A99-BEDB-1B41BE63359D}"/>
              </a:ext>
            </a:extLst>
          </p:cNvPr>
          <p:cNvCxnSpPr>
            <a:cxnSpLocks/>
          </p:cNvCxnSpPr>
          <p:nvPr/>
        </p:nvCxnSpPr>
        <p:spPr>
          <a:xfrm flipV="1">
            <a:off x="2355652" y="2722328"/>
            <a:ext cx="1375028" cy="74866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4672BECD-3CAD-4D7B-8FE7-850FE54B6A06}"/>
              </a:ext>
            </a:extLst>
          </p:cNvPr>
          <p:cNvSpPr/>
          <p:nvPr/>
        </p:nvSpPr>
        <p:spPr>
          <a:xfrm>
            <a:off x="887066" y="1840807"/>
            <a:ext cx="2988000" cy="2988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744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22"/>
    </mc:Choice>
    <mc:Fallback xmlns="">
      <p:transition spd="slow" advTm="56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28" grpId="0"/>
      <p:bldP spid="29" grpId="0"/>
      <p:bldP spid="30" grpId="0" animBg="1"/>
      <p:bldP spid="31" grpId="0" animBg="1"/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1A7CF-4657-442E-850A-F9C006DB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 – </a:t>
            </a:r>
            <a:r>
              <a:rPr lang="en-GB" dirty="0" err="1"/>
              <a:t>iSPARQL</a:t>
            </a:r>
            <a:r>
              <a:rPr lang="en-GB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61A836-D137-434B-B885-275D39A2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Compared to </a:t>
            </a:r>
            <a:r>
              <a:rPr lang="en-GB" dirty="0" err="1"/>
              <a:t>iSPARQL</a:t>
            </a:r>
            <a:r>
              <a:rPr lang="en-GB" dirty="0"/>
              <a:t> our implementation has the following advantages:</a:t>
            </a:r>
          </a:p>
          <a:p>
            <a:endParaRPr lang="en-GB" dirty="0"/>
          </a:p>
          <a:p>
            <a:r>
              <a:rPr lang="en-GB" dirty="0"/>
              <a:t>It is more efficient – avoids nested loops</a:t>
            </a:r>
          </a:p>
          <a:p>
            <a:r>
              <a:rPr lang="en-GB" dirty="0"/>
              <a:t>It requires less memory – avoids virtual triples</a:t>
            </a:r>
          </a:p>
          <a:p>
            <a:r>
              <a:rPr lang="en-GB" dirty="0"/>
              <a:t>It can handle an arbitrary number of properties instead of using pairwise property similarities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568383-8127-41E7-BAF7-05173D36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18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89"/>
    </mc:Choice>
    <mc:Fallback xmlns="">
      <p:transition spd="slow" advTm="3398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E0378-850F-451C-8EEF-49B7CB2B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Chile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44DFF3-31FA-4542-8DB4-7E8A24C5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6ABE53D7-1C63-49D1-98D1-045A9619B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3987" b="1526"/>
          <a:stretch/>
        </p:blipFill>
        <p:spPr>
          <a:xfrm>
            <a:off x="956099" y="1634437"/>
            <a:ext cx="2263878" cy="458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57E615-9C75-4532-9843-EC16F337B45B}"/>
              </a:ext>
            </a:extLst>
          </p:cNvPr>
          <p:cNvSpPr txBox="1"/>
          <p:nvPr/>
        </p:nvSpPr>
        <p:spPr>
          <a:xfrm>
            <a:off x="4097063" y="1690688"/>
            <a:ext cx="770152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lvl="0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Helvetica Neue"/>
                <a:sym typeface="Helvetica Neue"/>
              </a:rPr>
              <a:t>Allegedly,</a:t>
            </a:r>
            <a:r>
              <a:rPr kumimoji="0" lang="en-GB" sz="2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Helvetica Neue"/>
                <a:sym typeface="Helvetica Neue"/>
              </a:rPr>
              <a:t> an economic oasis in Latin America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Helvetica Neue"/>
              <a:sym typeface="Helvetica Neue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48D89F-C200-48A4-AD63-805D95D21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60" y="2529230"/>
            <a:ext cx="5692468" cy="36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60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20442-488E-48BA-BC56-637EB057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 – </a:t>
            </a:r>
            <a:r>
              <a:rPr lang="en-GB" dirty="0" err="1"/>
              <a:t>DBSimJoin</a:t>
            </a:r>
            <a:r>
              <a:rPr lang="en-GB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90CAD1-02A2-4A6F-9E16-B8B9D40F6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compared our system to </a:t>
            </a:r>
            <a:r>
              <a:rPr lang="en-GB" dirty="0" err="1"/>
              <a:t>DBSimJoin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DBSimJoin</a:t>
            </a:r>
            <a:r>
              <a:rPr lang="en-GB" dirty="0"/>
              <a:t> implements </a:t>
            </a:r>
            <a:r>
              <a:rPr lang="en-GB" dirty="0" err="1"/>
              <a:t>Quickjoin</a:t>
            </a:r>
            <a:r>
              <a:rPr lang="en-GB" dirty="0"/>
              <a:t>. We compared with our implementation with VP-trees.</a:t>
            </a:r>
          </a:p>
          <a:p>
            <a:endParaRPr lang="en-GB" dirty="0"/>
          </a:p>
          <a:p>
            <a:r>
              <a:rPr lang="en-GB" dirty="0"/>
              <a:t>We employ the same setup that on </a:t>
            </a:r>
            <a:r>
              <a:rPr lang="en-GB" dirty="0" err="1"/>
              <a:t>DBSimJoin</a:t>
            </a:r>
            <a:r>
              <a:rPr lang="en-GB" dirty="0"/>
              <a:t> Paper, and used increasingly larger values for the search radius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6F0EA6-ABF2-4E38-B53C-B1B108BC75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7582782"/>
      </p:ext>
    </p:extLst>
  </p:cSld>
  <p:clrMapOvr>
    <a:masterClrMapping/>
  </p:clrMapOvr>
  <p:transition spd="med" advTm="14522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E16E6-D016-4029-8FE8-DAD75B6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8F84F90-07E0-4005-9275-598EEB47C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3180466"/>
              </p:ext>
            </p:extLst>
          </p:nvPr>
        </p:nvGraphicFramePr>
        <p:xfrm>
          <a:off x="1987308" y="1936006"/>
          <a:ext cx="8217384" cy="4162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0FE6D2-36E1-478E-A90E-46791F19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01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16"/>
    </mc:Choice>
    <mc:Fallback xmlns="">
      <p:transition spd="slow" advTm="27316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E16E6-D016-4029-8FE8-DAD75B6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Evaluation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8F84F90-07E0-4005-9275-598EEB47C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015298"/>
              </p:ext>
            </p:extLst>
          </p:nvPr>
        </p:nvGraphicFramePr>
        <p:xfrm>
          <a:off x="1987308" y="1945433"/>
          <a:ext cx="8217384" cy="4162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0FE6D2-36E1-478E-A90E-46791F19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16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24"/>
    </mc:Choice>
    <mc:Fallback xmlns="">
      <p:transition spd="slow" advTm="20124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9777F-D758-4BED-92AB-F586D15E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8.- Clustering in SPARQL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828B3E-8A7A-4066-8802-5C6811F85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AB1C92-01E6-4C8C-BB7C-117AE35A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004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13AEE-693B-48C6-90F1-800948F7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CLUSTER BY Query Modifier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BF7220-48B2-4464-A87A-DFC39393C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Defined by Ławrynowicz for SPARQL 1.0 (no GROUP BY)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B6859C-736F-42D7-AB26-A32C71A5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64</a:t>
            </a:fld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709D8B-51D8-4A01-B5B9-D300424448A1}"/>
              </a:ext>
            </a:extLst>
          </p:cNvPr>
          <p:cNvSpPr txBox="1"/>
          <p:nvPr/>
        </p:nvSpPr>
        <p:spPr>
          <a:xfrm>
            <a:off x="1793240" y="2516862"/>
            <a:ext cx="94894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?x ?latitude ?longitude ?c </a:t>
            </a:r>
            <a:r>
              <a:rPr lang="en-GB" sz="22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GB" sz="2200" dirty="0"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200" dirty="0">
                <a:latin typeface="Consolas" panose="020B0609020204030204" pitchFamily="49" charset="0"/>
              </a:rPr>
              <a:t>  </a:t>
            </a:r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?x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rdf:type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ex:NaturalMonument</a:t>
            </a:r>
            <a:endParaRPr lang="en-GB" sz="2200" dirty="0">
              <a:effectLst/>
              <a:latin typeface="Consolas" panose="020B0609020204030204" pitchFamily="49" charset="0"/>
            </a:endParaRPr>
          </a:p>
          <a:p>
            <a:r>
              <a:rPr lang="en-GB" sz="2200" dirty="0">
                <a:solidFill>
                  <a:srgbClr val="1F4EE9"/>
                </a:solidFill>
                <a:latin typeface="Consolas" panose="020B0609020204030204" pitchFamily="49" charset="0"/>
              </a:rPr>
              <a:t>  </a:t>
            </a:r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?x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locatedIn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ex:East_Central_Europe</a:t>
            </a:r>
            <a:endParaRPr lang="en-GB" sz="2200" dirty="0">
              <a:effectLst/>
              <a:latin typeface="Consolas" panose="020B0609020204030204" pitchFamily="49" charset="0"/>
            </a:endParaRPr>
          </a:p>
          <a:p>
            <a:r>
              <a:rPr lang="en-GB" sz="2200" dirty="0">
                <a:solidFill>
                  <a:srgbClr val="1F4EE9"/>
                </a:solidFill>
                <a:latin typeface="Consolas" panose="020B0609020204030204" pitchFamily="49" charset="0"/>
              </a:rPr>
              <a:t>  </a:t>
            </a:r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?x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geo:lat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?latitude</a:t>
            </a:r>
          </a:p>
          <a:p>
            <a:r>
              <a:rPr lang="en-GB" sz="2200" dirty="0">
                <a:solidFill>
                  <a:srgbClr val="1F4EE9"/>
                </a:solidFill>
                <a:latin typeface="Consolas" panose="020B0609020204030204" pitchFamily="49" charset="0"/>
              </a:rPr>
              <a:t>  </a:t>
            </a:r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?x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geo:long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?longitude</a:t>
            </a:r>
          </a:p>
          <a:p>
            <a:r>
              <a:rPr lang="en-GB" sz="2200" dirty="0">
                <a:latin typeface="Consolas" panose="020B0609020204030204" pitchFamily="49" charset="0"/>
              </a:rPr>
              <a:t>}</a:t>
            </a:r>
          </a:p>
          <a:p>
            <a:r>
              <a:rPr lang="en-GB" sz="22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CLUSTER BY </a:t>
            </a:r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?latitude ?longitude </a:t>
            </a:r>
            <a:r>
              <a:rPr lang="en-GB" sz="22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?c</a:t>
            </a:r>
          </a:p>
          <a:p>
            <a:r>
              <a:rPr lang="en-GB" sz="22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sqrco:ExampleMethod</a:t>
            </a:r>
            <a:r>
              <a:rPr lang="en-GB" sz="2200" dirty="0">
                <a:latin typeface="Consolas" panose="020B0609020204030204" pitchFamily="49" charset="0"/>
              </a:rPr>
              <a:t> </a:t>
            </a:r>
            <a:r>
              <a:rPr lang="en-GB" sz="2200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2200" dirty="0">
                <a:effectLst/>
                <a:latin typeface="Consolas" panose="020B0609020204030204" pitchFamily="49" charset="0"/>
              </a:rPr>
              <a:t> 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sqrco:ExampleMethod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sqrco:usesAlgorithm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weka:SimpleKMeans</a:t>
            </a:r>
            <a:endParaRPr lang="en-GB" sz="2200" dirty="0">
              <a:latin typeface="Consolas" panose="020B0609020204030204" pitchFamily="49" charset="0"/>
            </a:endParaRPr>
          </a:p>
          <a:p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weka:SimpleKMeans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smo:hasParam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?p1</a:t>
            </a:r>
          </a:p>
          <a:p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  ?p1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rdf:type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sqrco:NumberOfClusters</a:t>
            </a:r>
            <a:endParaRPr lang="en-GB" sz="2200" dirty="0">
              <a:effectLst/>
              <a:latin typeface="Consolas" panose="020B0609020204030204" pitchFamily="49" charset="0"/>
            </a:endParaRPr>
          </a:p>
          <a:p>
            <a:r>
              <a:rPr lang="en-GB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  ?p1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owl:hasValue</a:t>
            </a:r>
            <a:r>
              <a:rPr lang="en-GB" sz="2200" dirty="0">
                <a:effectLst/>
                <a:latin typeface="Consolas" panose="020B0609020204030204" pitchFamily="49" charset="0"/>
              </a:rPr>
              <a:t> </a:t>
            </a:r>
            <a:r>
              <a:rPr lang="en-GB" sz="2200" dirty="0" err="1">
                <a:effectLst/>
                <a:latin typeface="Consolas" panose="020B0609020204030204" pitchFamily="49" charset="0"/>
              </a:rPr>
              <a:t>xsd:integer</a:t>
            </a:r>
            <a:r>
              <a:rPr lang="en-GB" sz="2200" dirty="0">
                <a:effectLst/>
                <a:latin typeface="Consolas" panose="020B0609020204030204" pitchFamily="49" charset="0"/>
              </a:rPr>
              <a:t>(</a:t>
            </a:r>
            <a:r>
              <a:rPr lang="en-GB" sz="2200" dirty="0">
                <a:solidFill>
                  <a:srgbClr val="FF9900"/>
                </a:solidFill>
                <a:effectLst/>
                <a:latin typeface="Consolas" panose="020B0609020204030204" pitchFamily="49" charset="0"/>
              </a:rPr>
              <a:t>‘4</a:t>
            </a:r>
            <a:r>
              <a:rPr lang="en-GB" sz="2200" dirty="0">
                <a:solidFill>
                  <a:srgbClr val="FF9900"/>
                </a:solidFill>
                <a:latin typeface="Consolas" panose="020B0609020204030204" pitchFamily="49" charset="0"/>
              </a:rPr>
              <a:t>’</a:t>
            </a:r>
            <a:r>
              <a:rPr lang="en-GB" sz="2200" dirty="0">
                <a:effectLst/>
                <a:latin typeface="Consolas" panose="020B0609020204030204" pitchFamily="49" charset="0"/>
              </a:rPr>
              <a:t>))</a:t>
            </a:r>
            <a:endParaRPr lang="en-GB" sz="2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41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B5ADA-E200-4D0D-A02B-52E06647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BY Query Modifier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A70B82D-6A7D-4C2F-9315-D9266FB56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It shouldn’t be mutually exclusive with GROUP BY</a:t>
                </a:r>
              </a:p>
              <a:p>
                <a:r>
                  <a:rPr lang="en-GB" dirty="0"/>
                  <a:t>Thus, bind the cluster id to a fresh variable</a:t>
                </a:r>
              </a:p>
              <a:p>
                <a:r>
                  <a:rPr lang="en-GB" dirty="0"/>
                  <a:t>Clustering algorithm + parameters required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𝐶𝑙𝑢𝑠𝑡𝑒𝑟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≔{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A70B82D-6A7D-4C2F-9315-D9266FB56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0B9625-297B-4940-8AB1-C064F281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83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C086E-44A0-4D4B-8BFB-AED39B6E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Similarity Ontology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D14C93-70AC-4F98-9C0B-07495253D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Uses the Function ontology to provide the clustering algorithm and parameters.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6FDD6D-E806-443E-807C-249C1191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66</a:t>
            </a:fld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077FA5-50A8-4D76-B36F-198465A50E53}"/>
              </a:ext>
            </a:extLst>
          </p:cNvPr>
          <p:cNvSpPr txBox="1"/>
          <p:nvPr/>
        </p:nvSpPr>
        <p:spPr>
          <a:xfrm>
            <a:off x="1833880" y="3679736"/>
            <a:ext cx="93776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</a:t>
            </a:r>
            <a:r>
              <a:rPr lang="es-CL" sz="2200" dirty="0" err="1">
                <a:effectLst/>
                <a:latin typeface="Consolas" panose="020B0609020204030204" pitchFamily="49" charset="0"/>
              </a:rPr>
              <a:t>:kmedoids</a:t>
            </a:r>
            <a:r>
              <a:rPr lang="es-CL" sz="2200" dirty="0">
                <a:effectLst/>
                <a:latin typeface="Consolas" panose="020B0609020204030204" pitchFamily="49" charset="0"/>
              </a:rPr>
              <a:t> a 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fno</a:t>
            </a:r>
            <a:r>
              <a:rPr lang="es-CL" sz="2200" dirty="0" err="1">
                <a:effectLst/>
                <a:latin typeface="Consolas" panose="020B0609020204030204" pitchFamily="49" charset="0"/>
              </a:rPr>
              <a:t>:Function</a:t>
            </a:r>
            <a:r>
              <a:rPr lang="es-CL" sz="2200" dirty="0"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s-CL" sz="2200" dirty="0">
                <a:effectLst/>
                <a:latin typeface="Consolas" panose="020B0609020204030204" pitchFamily="49" charset="0"/>
              </a:rPr>
              <a:t>  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dcterms</a:t>
            </a:r>
            <a:r>
              <a:rPr lang="es-CL" sz="2200" dirty="0" err="1">
                <a:effectLst/>
                <a:latin typeface="Consolas" panose="020B0609020204030204" pitchFamily="49" charset="0"/>
              </a:rPr>
              <a:t>:description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CL" sz="22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s-CL" sz="22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k-</a:t>
            </a:r>
            <a:r>
              <a:rPr lang="es-CL" sz="22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medoids</a:t>
            </a:r>
            <a:r>
              <a:rPr lang="es-CL" sz="22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2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clustering</a:t>
            </a:r>
            <a:r>
              <a:rPr lang="es-CL" sz="22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2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lang="es-CL" sz="22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CL" sz="220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CL" sz="2200" dirty="0">
                <a:effectLst/>
                <a:latin typeface="Consolas" panose="020B0609020204030204" pitchFamily="49" charset="0"/>
              </a:rPr>
              <a:t>  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fno</a:t>
            </a:r>
            <a:r>
              <a:rPr lang="es-CL" sz="2200" dirty="0" err="1">
                <a:effectLst/>
                <a:latin typeface="Consolas" panose="020B0609020204030204" pitchFamily="49" charset="0"/>
              </a:rPr>
              <a:t>:expects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</a:t>
            </a:r>
            <a:r>
              <a:rPr lang="es-CL" sz="2200" dirty="0" err="1">
                <a:effectLst/>
                <a:latin typeface="Consolas" panose="020B0609020204030204" pitchFamily="49" charset="0"/>
              </a:rPr>
              <a:t>:intParameterK</a:t>
            </a:r>
            <a:r>
              <a:rPr lang="es-CL" sz="2200" dirty="0">
                <a:effectLst/>
                <a:latin typeface="Consolas" panose="020B0609020204030204" pitchFamily="49" charset="0"/>
              </a:rPr>
              <a:t> .</a:t>
            </a:r>
            <a:endParaRPr lang="en-GB" sz="2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59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61DA3-153E-49FD-B54F-835F226A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BY Query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3007AA-16D2-426E-B4B6-25557614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67</a:t>
            </a:fld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8A566E-C0FA-4BA9-9D57-1CBFFDBB6997}"/>
              </a:ext>
            </a:extLst>
          </p:cNvPr>
          <p:cNvSpPr txBox="1"/>
          <p:nvPr/>
        </p:nvSpPr>
        <p:spPr>
          <a:xfrm>
            <a:off x="2545080" y="2118836"/>
            <a:ext cx="737616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2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s-CL" sz="2200" dirty="0" err="1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lifex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s-CL" sz="2200" dirty="0" err="1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growth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 ?c </a:t>
            </a:r>
            <a:r>
              <a:rPr lang="es-CL" sz="22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s-CL" sz="220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CL" sz="2200" dirty="0">
                <a:latin typeface="Consolas" panose="020B0609020204030204" pitchFamily="49" charset="0"/>
              </a:rPr>
              <a:t>  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?c1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wdt</a:t>
            </a:r>
            <a:r>
              <a:rPr lang="es-CL" sz="2200" dirty="0">
                <a:effectLst/>
                <a:latin typeface="Consolas" panose="020B0609020204030204" pitchFamily="49" charset="0"/>
              </a:rPr>
              <a:t>:P31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wd</a:t>
            </a:r>
            <a:r>
              <a:rPr lang="es-CL" sz="2200" dirty="0">
                <a:effectLst/>
                <a:latin typeface="Consolas" panose="020B0609020204030204" pitchFamily="49" charset="0"/>
              </a:rPr>
              <a:t>:Q6256 ; </a:t>
            </a:r>
            <a:r>
              <a:rPr lang="es-CL" sz="22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#countries</a:t>
            </a:r>
          </a:p>
          <a:p>
            <a:r>
              <a:rPr lang="es-CL" sz="2200" dirty="0">
                <a:latin typeface="Consolas" panose="020B0609020204030204" pitchFamily="49" charset="0"/>
              </a:rPr>
              <a:t> 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wdt</a:t>
            </a:r>
            <a:r>
              <a:rPr lang="es-CL" sz="2200" dirty="0">
                <a:effectLst/>
                <a:latin typeface="Consolas" panose="020B0609020204030204" pitchFamily="49" charset="0"/>
              </a:rPr>
              <a:t>:P2250 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s-CL" sz="2200" dirty="0" err="1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lifex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CL" sz="2200" dirty="0">
                <a:latin typeface="Consolas" panose="020B0609020204030204" pitchFamily="49" charset="0"/>
              </a:rPr>
              <a:t>  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wdt</a:t>
            </a:r>
            <a:r>
              <a:rPr lang="es-CL" sz="2200" dirty="0">
                <a:effectLst/>
                <a:latin typeface="Consolas" panose="020B0609020204030204" pitchFamily="49" charset="0"/>
              </a:rPr>
              <a:t>:P2219 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s-CL" sz="2200" dirty="0" err="1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growth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s-CL" sz="2200" dirty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s-CL" sz="22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CLUSTER BY 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s-CL" sz="2200" dirty="0" err="1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lifex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s-CL" sz="2200" dirty="0" err="1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growth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2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rgbClr val="1F4EE9"/>
                </a:solidFill>
                <a:effectLst/>
                <a:latin typeface="Consolas" panose="020B0609020204030204" pitchFamily="49" charset="0"/>
              </a:rPr>
              <a:t>?c</a:t>
            </a:r>
          </a:p>
          <a:p>
            <a:r>
              <a:rPr lang="es-CL" sz="22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s-CL" sz="2200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s-CL" sz="2200" dirty="0">
                <a:latin typeface="Consolas" panose="020B0609020204030204" pitchFamily="49" charset="0"/>
              </a:rPr>
              <a:t>  </a:t>
            </a:r>
            <a:r>
              <a:rPr lang="es-CL" sz="2200" dirty="0">
                <a:solidFill>
                  <a:srgbClr val="C00000"/>
                </a:solidFill>
                <a:latin typeface="Consolas" panose="020B0609020204030204" pitchFamily="49" charset="0"/>
              </a:rPr>
              <a:t>_:x</a:t>
            </a:r>
            <a:r>
              <a:rPr lang="es-CL" sz="220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fno</a:t>
            </a:r>
            <a:r>
              <a:rPr lang="es-CL" sz="2200" dirty="0" err="1">
                <a:effectLst/>
                <a:latin typeface="Consolas" panose="020B0609020204030204" pitchFamily="49" charset="0"/>
              </a:rPr>
              <a:t>:executes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</a:t>
            </a:r>
            <a:r>
              <a:rPr lang="es-CL" sz="2200" dirty="0" err="1">
                <a:effectLst/>
                <a:latin typeface="Consolas" panose="020B0609020204030204" pitchFamily="49" charset="0"/>
              </a:rPr>
              <a:t>:kmeans</a:t>
            </a:r>
            <a:r>
              <a:rPr lang="es-CL" sz="2200" dirty="0"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s-CL" sz="2200" dirty="0">
                <a:latin typeface="Consolas" panose="020B0609020204030204" pitchFamily="49" charset="0"/>
              </a:rPr>
              <a:t>      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</a:t>
            </a:r>
            <a:r>
              <a:rPr lang="es-CL" sz="2200" dirty="0" err="1">
                <a:effectLst/>
                <a:latin typeface="Consolas" panose="020B0609020204030204" pitchFamily="49" charset="0"/>
              </a:rPr>
              <a:t>:numberOfClusters</a:t>
            </a:r>
            <a:r>
              <a:rPr lang="es-CL" sz="2200" dirty="0">
                <a:effectLst/>
                <a:latin typeface="Consolas" panose="020B0609020204030204" pitchFamily="49" charset="0"/>
              </a:rPr>
              <a:t> </a:t>
            </a:r>
            <a:r>
              <a:rPr lang="es-CL" sz="22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s-CL" sz="2200" dirty="0">
                <a:effectLst/>
                <a:latin typeface="Consolas" panose="020B0609020204030204" pitchFamily="49" charset="0"/>
              </a:rPr>
              <a:t>^^</a:t>
            </a:r>
            <a:r>
              <a:rPr lang="es-CL" sz="2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xsd</a:t>
            </a:r>
            <a:r>
              <a:rPr lang="es-CL" sz="2200" dirty="0" err="1">
                <a:effectLst/>
                <a:latin typeface="Consolas" panose="020B0609020204030204" pitchFamily="49" charset="0"/>
              </a:rPr>
              <a:t>:integer</a:t>
            </a:r>
            <a:r>
              <a:rPr lang="es-CL" sz="2200" dirty="0">
                <a:effectLst/>
                <a:latin typeface="Consolas" panose="020B0609020204030204" pitchFamily="49" charset="0"/>
              </a:rPr>
              <a:t> .</a:t>
            </a:r>
          </a:p>
          <a:p>
            <a:r>
              <a:rPr lang="es-CL" sz="2200" dirty="0">
                <a:latin typeface="Consolas" panose="020B0609020204030204" pitchFamily="49" charset="0"/>
              </a:rPr>
              <a:t>)</a:t>
            </a:r>
            <a:endParaRPr lang="en-GB" sz="2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33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CEC09-2E2D-4419-A97F-95DC451B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BY Query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9C18A60-5675-423A-A04B-9FEE5555A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62" y="1515744"/>
            <a:ext cx="6721052" cy="5040789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25BE04-8284-49E9-BE24-DCCA5FF2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508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AF66E-BBE6-44EA-A73C-296A6A19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9.- Conclusions &amp; the Future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343A17-F57A-4B77-BF65-8D5C01523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3E9B2A-637E-4FFB-A4B0-C0CCE3F0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6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8"/>
    </mc:Choice>
    <mc:Fallback xmlns="">
      <p:transition spd="slow" advTm="607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E0378-850F-451C-8EEF-49B7CB2B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Chile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44DFF3-31FA-4542-8DB4-7E8A24C5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6ABE53D7-1C63-49D1-98D1-045A9619B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3987" b="1526"/>
          <a:stretch/>
        </p:blipFill>
        <p:spPr>
          <a:xfrm>
            <a:off x="956099" y="1634437"/>
            <a:ext cx="2263878" cy="458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57E615-9C75-4532-9843-EC16F337B45B}"/>
              </a:ext>
            </a:extLst>
          </p:cNvPr>
          <p:cNvSpPr txBox="1"/>
          <p:nvPr/>
        </p:nvSpPr>
        <p:spPr>
          <a:xfrm>
            <a:off x="4097063" y="1413689"/>
            <a:ext cx="770152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lvl="0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Helvetica Neue"/>
                <a:sym typeface="Helvetica Neue"/>
              </a:rPr>
              <a:t>Very nice weather, although the driest dessert on Earth is expanding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Helvetica Neue"/>
              <a:sym typeface="Helvetica Neue"/>
            </a:endParaRPr>
          </a:p>
        </p:txBody>
      </p:sp>
      <p:pic>
        <p:nvPicPr>
          <p:cNvPr id="7" name="Imagen 6" descr="Imagen que contiene naturaleza, exterior, cañón, valle&#10;&#10;Descripción generada automáticamente">
            <a:extLst>
              <a:ext uri="{FF2B5EF4-FFF2-40B4-BE49-F238E27FC236}">
                <a16:creationId xmlns:a16="http://schemas.microsoft.com/office/drawing/2014/main" id="{25B26918-E9AA-4D4B-B5CA-F89E1D3D6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17" y="3131082"/>
            <a:ext cx="4659217" cy="30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94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00013-78DE-42C6-9589-002F3D78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86833-DF60-433D-9266-70D7E84AD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presented the design, implementation and evaluation of a system supporting similarity queries over RDF Datasets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CA93B3A-0365-4AAC-87F6-D28809B3ED66}"/>
              </a:ext>
            </a:extLst>
          </p:cNvPr>
          <p:cNvSpPr/>
          <p:nvPr/>
        </p:nvSpPr>
        <p:spPr>
          <a:xfrm>
            <a:off x="1083298" y="353364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Writing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412A791-3BF8-4996-A946-8DD185D6A057}"/>
              </a:ext>
            </a:extLst>
          </p:cNvPr>
          <p:cNvSpPr/>
          <p:nvPr/>
        </p:nvSpPr>
        <p:spPr>
          <a:xfrm>
            <a:off x="3218075" y="353600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Parsing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3568DC9-94E1-48BD-A59D-BD81A03D1861}"/>
              </a:ext>
            </a:extLst>
          </p:cNvPr>
          <p:cNvSpPr/>
          <p:nvPr/>
        </p:nvSpPr>
        <p:spPr>
          <a:xfrm>
            <a:off x="5352852" y="3536002"/>
            <a:ext cx="1486295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Optimisation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9A6F210-7A23-451E-949E-5454845B90EB}"/>
              </a:ext>
            </a:extLst>
          </p:cNvPr>
          <p:cNvSpPr/>
          <p:nvPr/>
        </p:nvSpPr>
        <p:spPr>
          <a:xfrm>
            <a:off x="7724871" y="353600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88D0F46-D4B0-4F17-98D2-BCBA282835F4}"/>
              </a:ext>
            </a:extLst>
          </p:cNvPr>
          <p:cNvSpPr/>
          <p:nvPr/>
        </p:nvSpPr>
        <p:spPr>
          <a:xfrm>
            <a:off x="9859647" y="3536002"/>
            <a:ext cx="1249052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Iteration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933E6E3-D8EF-4C21-820F-F9BA998DBCF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32350" y="3990842"/>
            <a:ext cx="885725" cy="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B9EE6BD-EDAD-4196-9551-9F09CB48F14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839147" y="3993202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D12F4F8-64FE-4953-844F-3D556DBB923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73923" y="3993202"/>
            <a:ext cx="885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7A0298-82FF-4656-81FD-01699732930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467127" y="3993202"/>
            <a:ext cx="885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2837067-C49D-415B-AB68-EFCF85E9C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1" y="4817741"/>
            <a:ext cx="2333129" cy="129960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063BD9-283E-4DB5-B07A-6049EC276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075" y="4648443"/>
            <a:ext cx="3725345" cy="1638197"/>
          </a:xfrm>
          <a:prstGeom prst="rect">
            <a:avLst/>
          </a:prstGeom>
        </p:spPr>
      </p:pic>
      <p:pic>
        <p:nvPicPr>
          <p:cNvPr id="19" name="Imagen 1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B124ADA-594B-4B62-8019-0A4480E5F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37" y="4713862"/>
            <a:ext cx="1400920" cy="133601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D26DB47-71CF-4A7E-BF00-3F581CE04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151" y="5071475"/>
            <a:ext cx="1969688" cy="620785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79B1085-7355-4FDE-AB38-597DB422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47"/>
    </mc:Choice>
    <mc:Fallback xmlns="">
      <p:transition spd="slow" advTm="36047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36268-728B-4EE0-90EB-93496374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005EEC-C7D3-4BC5-A199-C0C1DE35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Similarity joins and clustering are an useful feature for SPARQL</a:t>
            </a:r>
          </a:p>
          <a:p>
            <a:endParaRPr lang="en-GB" dirty="0"/>
          </a:p>
          <a:p>
            <a:r>
              <a:rPr lang="en-GB" dirty="0"/>
              <a:t>Range queries are unintuitive in abstract metric spaces; providing k-</a:t>
            </a:r>
            <a:r>
              <a:rPr lang="en-GB" dirty="0" err="1"/>
              <a:t>nn</a:t>
            </a:r>
            <a:r>
              <a:rPr lang="en-GB" dirty="0"/>
              <a:t> is key, but it is harder to implement</a:t>
            </a:r>
          </a:p>
          <a:p>
            <a:endParaRPr lang="en-GB" dirty="0"/>
          </a:p>
          <a:p>
            <a:r>
              <a:rPr lang="en-GB" dirty="0"/>
              <a:t>Similarity joins can take up to quadratic time, but we show that their computation is feasible in practice</a:t>
            </a:r>
          </a:p>
          <a:p>
            <a:endParaRPr lang="en-GB" dirty="0"/>
          </a:p>
          <a:p>
            <a:r>
              <a:rPr lang="en-GB" dirty="0"/>
              <a:t>Syntax is tricky to define, specially since similarity joins require many parameters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B81B6-D155-4E1A-B7B9-E978F292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22"/>
    </mc:Choice>
    <mc:Fallback xmlns="">
      <p:transition spd="slow" advTm="73222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671E2-003B-4F0C-ACD0-E9893233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D72DF-9ADF-4018-B695-D3B1281C8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SPARQL/RDF setting raises unique challenges for similarity queries, namely, the need for normalisation, the consideration of unbound, missing and multiple values, etc.</a:t>
            </a:r>
          </a:p>
          <a:p>
            <a:endParaRPr lang="en-GB" dirty="0"/>
          </a:p>
          <a:p>
            <a:r>
              <a:rPr lang="en-GB" dirty="0"/>
              <a:t>It would be interesting to see similarity joins adopted in future versions of SPARQL.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98B1AE-6B4A-4E37-A39E-8412E633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6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74"/>
    </mc:Choice>
    <mc:Fallback xmlns="">
      <p:transition spd="slow" advTm="24274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0DD31-DB22-4C02-BB0D-D62D04ED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CC34B-50DF-410F-86AD-ABE465F8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 experiments on the usability of the syntax and the system, compared with standard SPARQL</a:t>
            </a:r>
          </a:p>
        </p:txBody>
      </p:sp>
      <p:pic>
        <p:nvPicPr>
          <p:cNvPr id="7" name="Gráfico 6" descr="Usuarios">
            <a:extLst>
              <a:ext uri="{FF2B5EF4-FFF2-40B4-BE49-F238E27FC236}">
                <a16:creationId xmlns:a16="http://schemas.microsoft.com/office/drawing/2014/main" id="{9E722363-E3F2-463C-9200-995292AE8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725" y="3853350"/>
            <a:ext cx="2458550" cy="2458550"/>
          </a:xfrm>
          <a:prstGeom prst="rect">
            <a:avLst/>
          </a:prstGeom>
        </p:spPr>
      </p:pic>
      <p:pic>
        <p:nvPicPr>
          <p:cNvPr id="9" name="Gráfico 8" descr="Herramientas">
            <a:extLst>
              <a:ext uri="{FF2B5EF4-FFF2-40B4-BE49-F238E27FC236}">
                <a16:creationId xmlns:a16="http://schemas.microsoft.com/office/drawing/2014/main" id="{56E623F5-C71A-4B22-A5CF-E3108DBB9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471" y="3597115"/>
            <a:ext cx="715057" cy="71505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CF6F7D-53C2-4EEC-B861-2287EF8D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2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2"/>
    </mc:Choice>
    <mc:Fallback xmlns="">
      <p:transition spd="slow" advTm="9692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55BB5-D9F9-40A1-B188-2613C35F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C0FECA-91EC-4093-8A0E-2359B9893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Experiment with different query rewritings and other query optimisation techniques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6DC412-8C18-45D1-9C5C-89A759BF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74</a:t>
            </a:fld>
            <a:endParaRPr lang="en-GB" dirty="0"/>
          </a:p>
        </p:txBody>
      </p:sp>
      <p:pic>
        <p:nvPicPr>
          <p:cNvPr id="6" name="Gráfico 5" descr="Tendencia al alza">
            <a:extLst>
              <a:ext uri="{FF2B5EF4-FFF2-40B4-BE49-F238E27FC236}">
                <a16:creationId xmlns:a16="http://schemas.microsoft.com/office/drawing/2014/main" id="{57CB5A38-A14B-4D6C-81F0-6C078084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240" y="3169762"/>
            <a:ext cx="2378697" cy="23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spd="slow" advTm="10993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A30F0-5EFD-45F0-B4AE-90006CB0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8533CB-B4D8-4205-BB51-53028D751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other relevant use-cases or domains that can benefit from this tool. Ideas are welcome!</a:t>
            </a:r>
          </a:p>
        </p:txBody>
      </p:sp>
      <p:pic>
        <p:nvPicPr>
          <p:cNvPr id="5" name="Gráfico 4" descr="Cabeza con engranajes">
            <a:extLst>
              <a:ext uri="{FF2B5EF4-FFF2-40B4-BE49-F238E27FC236}">
                <a16:creationId xmlns:a16="http://schemas.microsoft.com/office/drawing/2014/main" id="{F77144F0-6B36-4DCB-B861-93B39AF35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2638" y="3176517"/>
            <a:ext cx="2491854" cy="249185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4B5AB-2B95-448D-BEC3-B36A0689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2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9"/>
    </mc:Choice>
    <mc:Fallback xmlns="">
      <p:transition spd="slow" advTm="10979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4DA06-D7C0-45C0-B58A-B03151AF8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3002"/>
            <a:ext cx="9144000" cy="2387600"/>
          </a:xfrm>
        </p:spPr>
        <p:txBody>
          <a:bodyPr/>
          <a:lstStyle/>
          <a:p>
            <a:r>
              <a:rPr lang="en-GB" dirty="0"/>
              <a:t>Similarity-based SPARQL Operators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8B4953-F7CD-464C-981D-93A83F20B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5814"/>
            <a:ext cx="9144000" cy="1864796"/>
          </a:xfrm>
        </p:spPr>
        <p:txBody>
          <a:bodyPr>
            <a:normAutofit/>
          </a:bodyPr>
          <a:lstStyle/>
          <a:p>
            <a:r>
              <a:rPr lang="en-GB" dirty="0"/>
              <a:t>Sebastián Ferrada</a:t>
            </a:r>
          </a:p>
          <a:p>
            <a:r>
              <a:rPr lang="en-GB" dirty="0">
                <a:hlinkClick r:id="rId2"/>
              </a:rPr>
              <a:t>scferradaa@gmail.com</a:t>
            </a:r>
            <a:endParaRPr lang="en-GB" dirty="0"/>
          </a:p>
          <a:p>
            <a:r>
              <a:rPr lang="en-GB" dirty="0"/>
              <a:t>sferrada.com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28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0"/>
    </mc:Choice>
    <mc:Fallback xmlns="">
      <p:transition spd="slow" advTm="1261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CACD2-3B73-4BF8-B1C3-EF264354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Query – Similar Countries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9E7C7-9CBB-4FBF-A3ED-63A5A36A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2400">
                <a:effectLst/>
                <a:latin typeface="Consolas" panose="020B0609020204030204" pitchFamily="49" charset="0"/>
              </a:rPr>
              <a:t>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?c1 ?c2 ?d </a:t>
            </a:r>
            <a:r>
              <a:rPr lang="en-GB" sz="240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GB" sz="2400"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effectLst/>
                <a:latin typeface="Consolas" panose="020B0609020204030204" pitchFamily="49" charset="0"/>
              </a:rPr>
              <a:t>  {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?c1 </a:t>
            </a:r>
            <a:r>
              <a:rPr lang="en-GB" sz="2400">
                <a:effectLst/>
                <a:latin typeface="Consolas" panose="020B0609020204030204" pitchFamily="49" charset="0"/>
              </a:rPr>
              <a:t>wdt:P31 wd:Q6256 ;                  </a:t>
            </a:r>
            <a:r>
              <a:rPr lang="en-GB" sz="240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Countries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effectLst/>
                <a:latin typeface="Consolas" panose="020B0609020204030204" pitchFamily="49" charset="0"/>
              </a:rPr>
              <a:t>    wdt:P2250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?lifex1 </a:t>
            </a:r>
            <a:r>
              <a:rPr lang="en-GB" sz="2400">
                <a:effectLst/>
                <a:latin typeface="Consolas" panose="020B0609020204030204" pitchFamily="49" charset="0"/>
              </a:rPr>
              <a:t>; wdt:P2131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?ngdp1 </a:t>
            </a:r>
            <a:r>
              <a:rPr lang="en-GB" sz="2400">
                <a:effectLst/>
                <a:latin typeface="Consolas" panose="020B0609020204030204" pitchFamily="49" charset="0"/>
              </a:rPr>
              <a:t>; </a:t>
            </a:r>
            <a:r>
              <a:rPr lang="en-GB" sz="240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Life expectancy, Nominal GDP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effectLst/>
                <a:latin typeface="Consolas" panose="020B0609020204030204" pitchFamily="49" charset="0"/>
              </a:rPr>
              <a:t>    wdt:P4010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?gdp1 </a:t>
            </a:r>
            <a:r>
              <a:rPr lang="en-GB" sz="2400">
                <a:effectLst/>
                <a:latin typeface="Consolas" panose="020B0609020204030204" pitchFamily="49" charset="0"/>
              </a:rPr>
              <a:t>; wdt:P2219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?growth1 </a:t>
            </a:r>
            <a:r>
              <a:rPr lang="en-GB" sz="2400">
                <a:effectLst/>
                <a:latin typeface="Consolas" panose="020B0609020204030204" pitchFamily="49" charset="0"/>
              </a:rPr>
              <a:t>; </a:t>
            </a:r>
            <a:r>
              <a:rPr lang="en-GB" sz="240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GDP, GDP growth rate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effectLst/>
                <a:latin typeface="Consolas" panose="020B0609020204030204" pitchFamily="49" charset="0"/>
              </a:rPr>
              <a:t>    wdt:P1081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?hdi1 </a:t>
            </a:r>
            <a:r>
              <a:rPr lang="en-GB" sz="2400">
                <a:effectLst/>
                <a:latin typeface="Consolas" panose="020B0609020204030204" pitchFamily="49" charset="0"/>
              </a:rPr>
              <a:t>; wdt:P361 wd:Q12585}  </a:t>
            </a:r>
            <a:r>
              <a:rPr lang="en-GB" sz="240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HDI, Latin America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SIMILARITY</a:t>
            </a:r>
            <a:r>
              <a:rPr lang="en-GB" sz="2400">
                <a:effectLst/>
                <a:latin typeface="Consolas" panose="020B0609020204030204" pitchFamily="49" charset="0"/>
              </a:rPr>
              <a:t> </a:t>
            </a:r>
            <a:r>
              <a:rPr lang="en-GB" sz="240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GB" sz="2400"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latin typeface="Consolas" panose="020B0609020204030204" pitchFamily="49" charset="0"/>
              </a:rPr>
              <a:t>  </a:t>
            </a:r>
            <a:r>
              <a:rPr lang="en-GB" sz="240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GB" sz="2400">
                <a:effectLst/>
                <a:latin typeface="Consolas" panose="020B0609020204030204" pitchFamily="49" charset="0"/>
              </a:rPr>
              <a:t> (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?lifex1 ?ngdp1 ?gdp1 ?growth1 ?hdi1</a:t>
            </a:r>
            <a:r>
              <a:rPr lang="en-GB" sz="240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latin typeface="Consolas" panose="020B0609020204030204" pitchFamily="49" charset="0"/>
              </a:rPr>
              <a:t>     </a:t>
            </a:r>
            <a:r>
              <a:rPr lang="en-GB" sz="2400">
                <a:effectLst/>
                <a:latin typeface="Consolas" panose="020B0609020204030204" pitchFamily="49" charset="0"/>
              </a:rPr>
              <a:t>(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?lifex2 ?ngdp2 ?gdp2 ?growth2 ?hdi2</a:t>
            </a:r>
            <a:r>
              <a:rPr lang="en-GB" sz="240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GB" sz="2400">
                <a:effectLst/>
                <a:latin typeface="Consolas" panose="020B0609020204030204" pitchFamily="49" charset="0"/>
              </a:rPr>
              <a:t> 1 </a:t>
            </a:r>
            <a:r>
              <a:rPr lang="en-GB" sz="240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GB" sz="2400">
                <a:effectLst/>
                <a:latin typeface="Consolas" panose="020B0609020204030204" pitchFamily="49" charset="0"/>
              </a:rPr>
              <a:t> sim:manhattan </a:t>
            </a:r>
            <a:r>
              <a:rPr lang="en-GB" sz="240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2400">
                <a:effectLst/>
                <a:latin typeface="Consolas" panose="020B0609020204030204" pitchFamily="49" charset="0"/>
              </a:rPr>
              <a:t>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?d</a:t>
            </a:r>
            <a:r>
              <a:rPr lang="en-GB" sz="2400">
                <a:effectLst/>
                <a:latin typeface="Consolas" panose="020B0609020204030204" pitchFamily="49" charset="0"/>
              </a:rPr>
              <a:t>         </a:t>
            </a:r>
            <a:r>
              <a:rPr lang="en-GB" sz="240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1-nn using Manhattan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effectLst/>
                <a:latin typeface="Consolas" panose="020B0609020204030204" pitchFamily="49" charset="0"/>
              </a:rPr>
              <a:t>  {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?c2</a:t>
            </a:r>
            <a:r>
              <a:rPr lang="en-GB" sz="2400">
                <a:effectLst/>
                <a:latin typeface="Consolas" panose="020B0609020204030204" pitchFamily="49" charset="0"/>
              </a:rPr>
              <a:t> wdt:P31 wd:Q6256 ;                  </a:t>
            </a:r>
            <a:r>
              <a:rPr lang="en-GB" sz="240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Countries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effectLst/>
                <a:latin typeface="Consolas" panose="020B0609020204030204" pitchFamily="49" charset="0"/>
              </a:rPr>
              <a:t>    wdt:P2250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?lifex2 </a:t>
            </a:r>
            <a:r>
              <a:rPr lang="en-GB" sz="2400">
                <a:effectLst/>
                <a:latin typeface="Consolas" panose="020B0609020204030204" pitchFamily="49" charset="0"/>
              </a:rPr>
              <a:t>; wdt:P2131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?ngdp2 </a:t>
            </a:r>
            <a:r>
              <a:rPr lang="en-GB" sz="2400">
                <a:effectLst/>
                <a:latin typeface="Consolas" panose="020B0609020204030204" pitchFamily="49" charset="0"/>
              </a:rPr>
              <a:t>; </a:t>
            </a:r>
            <a:r>
              <a:rPr lang="en-GB" sz="240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Life expectancy, Nominal GDP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effectLst/>
                <a:latin typeface="Consolas" panose="020B0609020204030204" pitchFamily="49" charset="0"/>
              </a:rPr>
              <a:t>    wdt:P4010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?gdp2 </a:t>
            </a:r>
            <a:r>
              <a:rPr lang="en-GB" sz="2400">
                <a:effectLst/>
                <a:latin typeface="Consolas" panose="020B0609020204030204" pitchFamily="49" charset="0"/>
              </a:rPr>
              <a:t>; wdt:P2219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?growth2 </a:t>
            </a:r>
            <a:r>
              <a:rPr lang="en-GB" sz="2400">
                <a:effectLst/>
                <a:latin typeface="Consolas" panose="020B0609020204030204" pitchFamily="49" charset="0"/>
              </a:rPr>
              <a:t>; </a:t>
            </a:r>
            <a:r>
              <a:rPr lang="en-GB" sz="240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GDP, GDP growth rate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>
                <a:effectLst/>
                <a:latin typeface="Consolas" panose="020B0609020204030204" pitchFamily="49" charset="0"/>
              </a:rPr>
              <a:t>    wdt:P1081 </a:t>
            </a:r>
            <a:r>
              <a:rPr lang="en-GB" sz="2400">
                <a:solidFill>
                  <a:srgbClr val="1B7AD9"/>
                </a:solidFill>
                <a:effectLst/>
                <a:latin typeface="Consolas" panose="020B0609020204030204" pitchFamily="49" charset="0"/>
              </a:rPr>
              <a:t>?hdi2 </a:t>
            </a:r>
            <a:r>
              <a:rPr lang="en-GB" sz="2400">
                <a:effectLst/>
                <a:latin typeface="Consolas" panose="020B0609020204030204" pitchFamily="49" charset="0"/>
              </a:rPr>
              <a:t>; wdt:P30 wd:Q46}}     </a:t>
            </a:r>
            <a:r>
              <a:rPr lang="en-GB" sz="240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HDI, Europe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18E45-1E90-4552-B2C5-F6BC40C3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564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CACD2-3B73-4BF8-B1C3-EF264354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Query – Similar Elections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9E7C7-9CBB-4FBF-A3ED-63A5A36A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4732" cy="4667250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 ?c1 ?c2 ?p1 ?p2 ?d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{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1800" dirty="0">
                <a:latin typeface="Consolas" panose="020B0609020204030204" pitchFamily="49" charset="0"/>
              </a:rPr>
              <a:t> (wd:Q15062956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?e1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?c1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?p1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?i1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wd:Q15062956 wdt:P726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.                       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candidates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wdt:P102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.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wdt:P1387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</a:t>
            </a:r>
            <a:r>
              <a:rPr lang="en-GB" sz="1800" dirty="0">
                <a:latin typeface="Consolas" panose="020B0609020204030204" pitchFamily="49" charset="0"/>
              </a:rPr>
              <a:t>.}}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parties, ideologies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SIMILARITY JOIN ON 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?c1 ?p1 ?i1</a:t>
            </a:r>
            <a:r>
              <a:rPr lang="en-GB" sz="1800" dirty="0">
                <a:latin typeface="Consolas" panose="020B0609020204030204" pitchFamily="49" charset="0"/>
              </a:rPr>
              <a:t>) (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?c2 ?p2 ?i2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TOP</a:t>
            </a:r>
            <a:r>
              <a:rPr lang="en-GB" sz="1800" dirty="0">
                <a:latin typeface="Consolas" panose="020B0609020204030204" pitchFamily="49" charset="0"/>
              </a:rPr>
              <a:t> 4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DISTANCE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 err="1">
                <a:latin typeface="Consolas" panose="020B0609020204030204" pitchFamily="49" charset="0"/>
              </a:rPr>
              <a:t>sim:manhattan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?d</a:t>
            </a:r>
            <a:r>
              <a:rPr lang="en-GB" sz="1800" dirty="0">
                <a:latin typeface="Consolas" panose="020B0609020204030204" pitchFamily="49" charset="0"/>
              </a:rPr>
              <a:t>                           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4-nn using Manhattan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{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 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?c2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?p2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          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COUNT</a:t>
            </a:r>
            <a:r>
              <a:rPr lang="en-GB" sz="1800" dirty="0"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DISTINCT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?i2</a:t>
            </a:r>
            <a:r>
              <a:rPr lang="en-GB" sz="1800" dirty="0"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 </a:t>
            </a:r>
            <a:r>
              <a:rPr lang="en-GB" sz="1800" dirty="0">
                <a:latin typeface="Consolas" panose="020B0609020204030204" pitchFamily="49" charset="0"/>
              </a:rPr>
              <a:t>wdt:P31/wdt:P279* wd:Q40231 ; wdt:P726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.  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elections, candidates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?candidate </a:t>
            </a:r>
            <a:r>
              <a:rPr lang="en-GB" sz="1800" dirty="0">
                <a:latin typeface="Consolas" panose="020B0609020204030204" pitchFamily="49" charset="0"/>
              </a:rPr>
              <a:t>wdt:P102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.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?party </a:t>
            </a:r>
            <a:r>
              <a:rPr lang="en-GB" sz="1800" dirty="0">
                <a:latin typeface="Consolas" panose="020B0609020204030204" pitchFamily="49" charset="0"/>
              </a:rPr>
              <a:t>wdt:P1387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?ideology </a:t>
            </a:r>
            <a:r>
              <a:rPr lang="en-GB" sz="1800" dirty="0">
                <a:latin typeface="Consolas" panose="020B0609020204030204" pitchFamily="49" charset="0"/>
              </a:rPr>
              <a:t>.     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parties, ideologies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} </a:t>
            </a:r>
            <a:r>
              <a:rPr lang="en-GB" sz="1800" dirty="0">
                <a:solidFill>
                  <a:srgbClr val="C00000"/>
                </a:solidFill>
                <a:latin typeface="Consolas" panose="020B0609020204030204" pitchFamily="49" charset="0"/>
              </a:rPr>
              <a:t>GROUP BY </a:t>
            </a:r>
            <a:r>
              <a:rPr lang="en-GB" sz="1800" dirty="0">
                <a:solidFill>
                  <a:srgbClr val="1B7AD9"/>
                </a:solidFill>
                <a:latin typeface="Consolas" panose="020B0609020204030204" pitchFamily="49" charset="0"/>
              </a:rPr>
              <a:t>?e2</a:t>
            </a:r>
            <a:r>
              <a:rPr lang="en-GB" sz="1800" dirty="0">
                <a:latin typeface="Consolas" panose="020B0609020204030204" pitchFamily="49" charset="0"/>
              </a:rPr>
              <a:t>}}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18E45-1E90-4552-B2C5-F6BC40C3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591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CACD2-3B73-4BF8-B1C3-EF264354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Query – Similar Images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9E7C7-9CBB-4FBF-A3ED-63A5A36A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SELECT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?img1 ?img2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?img1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</a:rPr>
              <a:t>imo:associatedWith</a:t>
            </a:r>
            <a:r>
              <a:rPr lang="en-GB" sz="2400" dirty="0">
                <a:latin typeface="Consolas" panose="020B0609020204030204" pitchFamily="49" charset="0"/>
              </a:rPr>
              <a:t> wd:Q54109 .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Capitol Building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?vector1 </a:t>
            </a:r>
            <a:r>
              <a:rPr lang="en-GB" sz="2400" dirty="0">
                <a:latin typeface="Consolas" panose="020B0609020204030204" pitchFamily="49" charset="0"/>
              </a:rPr>
              <a:t>a </a:t>
            </a:r>
            <a:r>
              <a:rPr lang="en-GB" sz="2400" dirty="0" err="1">
                <a:latin typeface="Consolas" panose="020B0609020204030204" pitchFamily="49" charset="0"/>
              </a:rPr>
              <a:t>imo:HOG</a:t>
            </a:r>
            <a:r>
              <a:rPr lang="en-GB" sz="2400" dirty="0">
                <a:latin typeface="Consolas" panose="020B0609020204030204" pitchFamily="49" charset="0"/>
              </a:rPr>
              <a:t> ;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imo:describes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?img1 </a:t>
            </a:r>
            <a:r>
              <a:rPr lang="en-GB" sz="24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imo:value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?hog1 </a:t>
            </a:r>
            <a:r>
              <a:rPr lang="en-GB" sz="2400" dirty="0">
                <a:latin typeface="Consolas" panose="020B0609020204030204" pitchFamily="49" charset="0"/>
              </a:rPr>
              <a:t>.}  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HOG descriptor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SIMILARITY JOIN ON 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?hog1</a:t>
            </a:r>
            <a:r>
              <a:rPr lang="en-GB" sz="2400" dirty="0">
                <a:latin typeface="Consolas" panose="020B0609020204030204" pitchFamily="49" charset="0"/>
              </a:rPr>
              <a:t>) (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?hog2</a:t>
            </a:r>
            <a:r>
              <a:rPr lang="en-GB" sz="2400" dirty="0">
                <a:latin typeface="Consolas" panose="020B0609020204030204" pitchFamily="49" charset="0"/>
              </a:rPr>
              <a:t>)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TOP</a:t>
            </a:r>
            <a:r>
              <a:rPr lang="en-GB" sz="2400" dirty="0">
                <a:latin typeface="Consolas" panose="020B0609020204030204" pitchFamily="49" charset="0"/>
              </a:rPr>
              <a:t> 3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DISTANCE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 err="1">
                <a:latin typeface="Consolas" panose="020B0609020204030204" pitchFamily="49" charset="0"/>
              </a:rPr>
              <a:t>sim:manhattan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?d</a:t>
            </a:r>
            <a:r>
              <a:rPr lang="en-GB" sz="2400" dirty="0">
                <a:latin typeface="Consolas" panose="020B0609020204030204" pitchFamily="49" charset="0"/>
              </a:rPr>
              <a:t>    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3nn w/ Manhattan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{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?cathedral </a:t>
            </a:r>
            <a:r>
              <a:rPr lang="en-GB" sz="2400" dirty="0">
                <a:latin typeface="Consolas" panose="020B0609020204030204" pitchFamily="49" charset="0"/>
              </a:rPr>
              <a:t>wdt:P31 wd:Q2977 .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Cathedrals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?img2 </a:t>
            </a:r>
            <a:r>
              <a:rPr lang="en-GB" sz="2400" dirty="0" err="1">
                <a:latin typeface="Consolas" panose="020B0609020204030204" pitchFamily="49" charset="0"/>
              </a:rPr>
              <a:t>imo:associatedWith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?cathedral </a:t>
            </a:r>
            <a:r>
              <a:rPr lang="en-GB" sz="24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?vector2 </a:t>
            </a:r>
            <a:r>
              <a:rPr lang="en-GB" sz="2400" dirty="0">
                <a:latin typeface="Consolas" panose="020B0609020204030204" pitchFamily="49" charset="0"/>
              </a:rPr>
              <a:t>a </a:t>
            </a:r>
            <a:r>
              <a:rPr lang="en-GB" sz="2400" dirty="0" err="1">
                <a:latin typeface="Consolas" panose="020B0609020204030204" pitchFamily="49" charset="0"/>
              </a:rPr>
              <a:t>imo:HOG</a:t>
            </a:r>
            <a:r>
              <a:rPr lang="en-GB" sz="2400" dirty="0">
                <a:latin typeface="Consolas" panose="020B0609020204030204" pitchFamily="49" charset="0"/>
              </a:rPr>
              <a:t> ; 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imo:describes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?img2 </a:t>
            </a:r>
            <a:r>
              <a:rPr lang="en-GB" sz="24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latin typeface="Consolas" panose="020B0609020204030204" pitchFamily="49" charset="0"/>
              </a:rPr>
              <a:t>imo:value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1B7AD9"/>
                </a:solidFill>
                <a:latin typeface="Consolas" panose="020B0609020204030204" pitchFamily="49" charset="0"/>
              </a:rPr>
              <a:t>?hog2 </a:t>
            </a:r>
            <a:r>
              <a:rPr lang="en-GB" sz="2400" dirty="0">
                <a:latin typeface="Consolas" panose="020B0609020204030204" pitchFamily="49" charset="0"/>
              </a:rPr>
              <a:t>.}}          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HOG descriptor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18E45-1E90-4552-B2C5-F6BC40C3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26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E0378-850F-451C-8EEF-49B7CB2B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Chile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44DFF3-31FA-4542-8DB4-7E8A24C5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6ABE53D7-1C63-49D1-98D1-045A9619B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3987" b="1526"/>
          <a:stretch/>
        </p:blipFill>
        <p:spPr>
          <a:xfrm>
            <a:off x="956099" y="1634437"/>
            <a:ext cx="2263878" cy="458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57E615-9C75-4532-9843-EC16F337B45B}"/>
              </a:ext>
            </a:extLst>
          </p:cNvPr>
          <p:cNvSpPr txBox="1"/>
          <p:nvPr/>
        </p:nvSpPr>
        <p:spPr>
          <a:xfrm>
            <a:off x="4097063" y="1690688"/>
            <a:ext cx="770152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lvl="0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Helvetica Neue"/>
                <a:sym typeface="Helvetica Neue"/>
              </a:rPr>
              <a:t>Best wine in the world, much better than French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Helvetica Neue"/>
              <a:sym typeface="Helvetica Neue"/>
            </a:endParaRPr>
          </a:p>
        </p:txBody>
      </p:sp>
      <p:pic>
        <p:nvPicPr>
          <p:cNvPr id="7" name="Imagen 6" descr="Imagen que contiene árbol, fruta&#10;&#10;Descripción generada automáticamente">
            <a:extLst>
              <a:ext uri="{FF2B5EF4-FFF2-40B4-BE49-F238E27FC236}">
                <a16:creationId xmlns:a16="http://schemas.microsoft.com/office/drawing/2014/main" id="{7DD817A5-5356-42DD-8DD8-390E52DA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16" y="3458005"/>
            <a:ext cx="4925060" cy="276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804D7-2F0C-46CC-96BF-F1EC2A32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for Foundational Research on Data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1B7FED-3C2E-408D-8AFE-FFD03C12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C24D-78B5-4164-BCBB-E3BE72F13D6F}" type="slidenum">
              <a:rPr lang="en-GB" smtClean="0"/>
              <a:t>9</a:t>
            </a:fld>
            <a:endParaRPr lang="en-GB" dirty="0"/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B23C48A7-FD52-4014-B6BF-6897B4B9F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04278"/>
            <a:ext cx="6276323" cy="411806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7445186-3AC3-4C59-8D5C-8E63F60802CA}"/>
              </a:ext>
            </a:extLst>
          </p:cNvPr>
          <p:cNvSpPr/>
          <p:nvPr/>
        </p:nvSpPr>
        <p:spPr>
          <a:xfrm>
            <a:off x="4434840" y="4003562"/>
            <a:ext cx="2755883" cy="1172067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946634-14C8-4170-9299-16DBE5D2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40" y="3408019"/>
            <a:ext cx="4201160" cy="2363152"/>
          </a:xfrm>
          <a:prstGeom prst="rect">
            <a:avLst/>
          </a:prstGeom>
        </p:spPr>
      </p:pic>
      <p:pic>
        <p:nvPicPr>
          <p:cNvPr id="8" name="Imagen 7" descr="Un hombre con lentes y camiseta gris&#10;&#10;Descripción generada automáticamente">
            <a:extLst>
              <a:ext uri="{FF2B5EF4-FFF2-40B4-BE49-F238E27FC236}">
                <a16:creationId xmlns:a16="http://schemas.microsoft.com/office/drawing/2014/main" id="{1E80CC05-88E4-406C-8F9C-ACF4443F2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41" y="2405405"/>
            <a:ext cx="933215" cy="129124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D0DCB67-9750-41D2-B60C-B8C2ABC97E64}"/>
              </a:ext>
            </a:extLst>
          </p:cNvPr>
          <p:cNvSpPr txBox="1"/>
          <p:nvPr/>
        </p:nvSpPr>
        <p:spPr>
          <a:xfrm>
            <a:off x="7447280" y="2592411"/>
            <a:ext cx="46177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“We explore the foundational problems on data in order to understand its complexity, extract its value and turn it into a benefit for society”.</a:t>
            </a:r>
          </a:p>
        </p:txBody>
      </p:sp>
    </p:spTree>
    <p:extLst>
      <p:ext uri="{BB962C8B-B14F-4D97-AF65-F5344CB8AC3E}">
        <p14:creationId xmlns:p14="http://schemas.microsoft.com/office/powerpoint/2010/main" val="418770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1.7|5.1|0.7|2.1|0.9|2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6|16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10476</TotalTime>
  <Words>2589</Words>
  <Application>Microsoft Office PowerPoint</Application>
  <PresentationFormat>Panorámica</PresentationFormat>
  <Paragraphs>481</Paragraphs>
  <Slides>79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8" baseType="lpstr">
      <vt:lpstr>Malgun Gothic</vt:lpstr>
      <vt:lpstr>Malgun Gothic Semilight</vt:lpstr>
      <vt:lpstr>Arial</vt:lpstr>
      <vt:lpstr>Calibri</vt:lpstr>
      <vt:lpstr>Cambria Math</vt:lpstr>
      <vt:lpstr>Consolas</vt:lpstr>
      <vt:lpstr>Courier New</vt:lpstr>
      <vt:lpstr>Helvetica Neue</vt:lpstr>
      <vt:lpstr>Tema de Office</vt:lpstr>
      <vt:lpstr>Similarity-based SPARQL Operators</vt:lpstr>
      <vt:lpstr>0.- Who am I?</vt:lpstr>
      <vt:lpstr>Sebastián</vt:lpstr>
      <vt:lpstr>Chile</vt:lpstr>
      <vt:lpstr>Chile</vt:lpstr>
      <vt:lpstr>Chile</vt:lpstr>
      <vt:lpstr>Chile</vt:lpstr>
      <vt:lpstr>Chile</vt:lpstr>
      <vt:lpstr>I. for Foundational Research on Data</vt:lpstr>
      <vt:lpstr>1.- Motivation</vt:lpstr>
      <vt:lpstr>Exact Queries</vt:lpstr>
      <vt:lpstr>Exact Queries (on the Web)</vt:lpstr>
      <vt:lpstr>Exact Queries (on the Web)</vt:lpstr>
      <vt:lpstr>Exact Queries (on the Web)</vt:lpstr>
      <vt:lpstr>Exact Queries (on the Semantic Web)</vt:lpstr>
      <vt:lpstr>Exact Queries (on the Semantic Web)</vt:lpstr>
      <vt:lpstr>Similarity Queries</vt:lpstr>
      <vt:lpstr>Similarity Queries (on the Web)</vt:lpstr>
      <vt:lpstr>Similarity Queries (on the Web)</vt:lpstr>
      <vt:lpstr>Similarity Queries (on the Web)</vt:lpstr>
      <vt:lpstr>Similarity Queries (on the Web)</vt:lpstr>
      <vt:lpstr>2.- The Goal</vt:lpstr>
      <vt:lpstr>Presentación de PowerPoint</vt:lpstr>
      <vt:lpstr>3.- Definitions</vt:lpstr>
      <vt:lpstr>Similarity</vt:lpstr>
      <vt:lpstr>Similarity – Distance Functions</vt:lpstr>
      <vt:lpstr>Presentación de PowerPoint</vt:lpstr>
      <vt:lpstr>Similarity Joins</vt:lpstr>
      <vt:lpstr>Similarity Join – Range-based </vt:lpstr>
      <vt:lpstr>Similarity Join – Nearest Neighbours</vt:lpstr>
      <vt:lpstr>Similarity Join</vt:lpstr>
      <vt:lpstr>Similarity Join – Example </vt:lpstr>
      <vt:lpstr>Clustering</vt:lpstr>
      <vt:lpstr>4.- Similarity Joins in SPARQL</vt:lpstr>
      <vt:lpstr>Presentación de PowerPoint</vt:lpstr>
      <vt:lpstr>State-of-the-art</vt:lpstr>
      <vt:lpstr>Query Evaluation Pipeline</vt:lpstr>
      <vt:lpstr>SPARQL Grammar Extension</vt:lpstr>
      <vt:lpstr>SPARQL Syntax Extension – Example </vt:lpstr>
      <vt:lpstr>Query Evaluation Pipeline</vt:lpstr>
      <vt:lpstr>Algebra Operator</vt:lpstr>
      <vt:lpstr>Query Evaluation Pipeline</vt:lpstr>
      <vt:lpstr>Query Overlap Cache</vt:lpstr>
      <vt:lpstr>Query Evaluation Pipeline</vt:lpstr>
      <vt:lpstr>Similarity Join Strategies</vt:lpstr>
      <vt:lpstr>Strategy Comparison</vt:lpstr>
      <vt:lpstr>Strategy Comparison</vt:lpstr>
      <vt:lpstr>Query Evaluation Pipeline</vt:lpstr>
      <vt:lpstr>5.- Use-case Queries</vt:lpstr>
      <vt:lpstr>Country Similarity</vt:lpstr>
      <vt:lpstr>Aggregated Dimensions</vt:lpstr>
      <vt:lpstr>Image Similarity</vt:lpstr>
      <vt:lpstr>Potential Use Cases</vt:lpstr>
      <vt:lpstr>6.- Implementation</vt:lpstr>
      <vt:lpstr>Apache Jena</vt:lpstr>
      <vt:lpstr>7.- Evaluation</vt:lpstr>
      <vt:lpstr>Related Works – iSPARQL </vt:lpstr>
      <vt:lpstr>Related Works – DBSimJoin </vt:lpstr>
      <vt:lpstr>System Evaluation – iSPARQL </vt:lpstr>
      <vt:lpstr>System Evaluation – DBSimJoin </vt:lpstr>
      <vt:lpstr>System Evaluation</vt:lpstr>
      <vt:lpstr>System Evaluation</vt:lpstr>
      <vt:lpstr>8.- Clustering in SPARQL</vt:lpstr>
      <vt:lpstr>CLUSTER BY Query Modifier</vt:lpstr>
      <vt:lpstr>CLUSTER BY Query Modifier</vt:lpstr>
      <vt:lpstr>The Similarity Ontology</vt:lpstr>
      <vt:lpstr>CLUSTER BY Query</vt:lpstr>
      <vt:lpstr>CLUSTER BY Query</vt:lpstr>
      <vt:lpstr>9.- Conclusions &amp; the Future</vt:lpstr>
      <vt:lpstr>Conclusions</vt:lpstr>
      <vt:lpstr>Lessons Learnt</vt:lpstr>
      <vt:lpstr>Lessons Learnt</vt:lpstr>
      <vt:lpstr>Future Work</vt:lpstr>
      <vt:lpstr>Future Work</vt:lpstr>
      <vt:lpstr>Future Work</vt:lpstr>
      <vt:lpstr>Similarity-based SPARQL Operators</vt:lpstr>
      <vt:lpstr>SPARQL Query – Similar Countries</vt:lpstr>
      <vt:lpstr>SPARQL Query – Similar Elections</vt:lpstr>
      <vt:lpstr>SPARQL Query – Similar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Sebastián Ferrada</dc:creator>
  <cp:lastModifiedBy>Sebastián Ferrada</cp:lastModifiedBy>
  <cp:revision>191</cp:revision>
  <dcterms:created xsi:type="dcterms:W3CDTF">2020-02-06T15:46:37Z</dcterms:created>
  <dcterms:modified xsi:type="dcterms:W3CDTF">2021-04-20T01:55:29Z</dcterms:modified>
</cp:coreProperties>
</file>